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5"/>
  </p:notesMasterIdLst>
  <p:sldIdLst>
    <p:sldId id="341" r:id="rId2"/>
    <p:sldId id="329" r:id="rId3"/>
    <p:sldId id="284" r:id="rId4"/>
    <p:sldId id="293" r:id="rId5"/>
    <p:sldId id="344" r:id="rId6"/>
    <p:sldId id="343" r:id="rId7"/>
    <p:sldId id="342" r:id="rId8"/>
    <p:sldId id="346" r:id="rId9"/>
    <p:sldId id="314" r:id="rId10"/>
    <p:sldId id="299" r:id="rId11"/>
    <p:sldId id="300" r:id="rId12"/>
    <p:sldId id="327" r:id="rId13"/>
    <p:sldId id="330" r:id="rId14"/>
    <p:sldId id="320" r:id="rId15"/>
    <p:sldId id="335" r:id="rId16"/>
    <p:sldId id="325" r:id="rId17"/>
    <p:sldId id="328" r:id="rId18"/>
    <p:sldId id="339" r:id="rId19"/>
    <p:sldId id="345" r:id="rId20"/>
    <p:sldId id="311" r:id="rId21"/>
    <p:sldId id="318" r:id="rId22"/>
    <p:sldId id="321" r:id="rId23"/>
    <p:sldId id="338" r:id="rId2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Estilo Médio 2 - Ênfas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062" autoAdjust="0"/>
    <p:restoredTop sz="93896" autoAdjust="0"/>
  </p:normalViewPr>
  <p:slideViewPr>
    <p:cSldViewPr snapToGrid="0">
      <p:cViewPr varScale="1">
        <p:scale>
          <a:sx n="56" d="100"/>
          <a:sy n="56" d="100"/>
        </p:scale>
        <p:origin x="606" y="55"/>
      </p:cViewPr>
      <p:guideLst/>
    </p:cSldViewPr>
  </p:slideViewPr>
  <p:outlineViewPr>
    <p:cViewPr>
      <p:scale>
        <a:sx n="33" d="100"/>
        <a:sy n="33" d="100"/>
      </p:scale>
      <p:origin x="0" y="-966"/>
    </p:cViewPr>
  </p:outlineViewPr>
  <p:notesTextViewPr>
    <p:cViewPr>
      <p:scale>
        <a:sx n="1" d="1"/>
        <a:sy n="1" d="1"/>
      </p:scale>
      <p:origin x="0" y="0"/>
    </p:cViewPr>
  </p:notesTextViewPr>
  <p:notesViewPr>
    <p:cSldViewPr snapToGrid="0">
      <p:cViewPr varScale="1">
        <p:scale>
          <a:sx n="57" d="100"/>
          <a:sy n="57" d="100"/>
        </p:scale>
        <p:origin x="2832" y="7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 Id="rId30"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Espaço Reservado para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527752C-085A-4A0C-B2B0-2B72D197A6D1}" type="datetimeFigureOut">
              <a:rPr lang="en-US" smtClean="0"/>
              <a:t>9/28/2017</a:t>
            </a:fld>
            <a:endParaRPr lang="en-US"/>
          </a:p>
        </p:txBody>
      </p:sp>
      <p:sp>
        <p:nvSpPr>
          <p:cNvPr id="4" name="Espaço Reservado para Imagem de Slide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Espaço Reservado para Anotaçõ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en-US"/>
          </a:p>
        </p:txBody>
      </p:sp>
      <p:sp>
        <p:nvSpPr>
          <p:cNvPr id="6" name="Espaço Reservado para Rodapé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Espaço Reservado para Número de Slid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BBE7D8E-3CF8-4898-927D-276BC590CB77}" type="slidenum">
              <a:rPr lang="en-US" smtClean="0"/>
              <a:t>‹nº›</a:t>
            </a:fld>
            <a:endParaRPr lang="en-US"/>
          </a:p>
        </p:txBody>
      </p:sp>
    </p:spTree>
    <p:extLst>
      <p:ext uri="{BB962C8B-B14F-4D97-AF65-F5344CB8AC3E}">
        <p14:creationId xmlns:p14="http://schemas.microsoft.com/office/powerpoint/2010/main" val="10271565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pt-BR"/>
              <a:t>Clique para editar o título mestre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BR"/>
              <a:t>Clique para editar o estilo do subtítulo mestre</a:t>
            </a:r>
            <a:endParaRPr lang="en-US" dirty="0"/>
          </a:p>
        </p:txBody>
      </p:sp>
      <p:sp>
        <p:nvSpPr>
          <p:cNvPr id="4" name="Date Placeholder 3"/>
          <p:cNvSpPr>
            <a:spLocks noGrp="1"/>
          </p:cNvSpPr>
          <p:nvPr>
            <p:ph type="dt" sz="half" idx="10"/>
          </p:nvPr>
        </p:nvSpPr>
        <p:spPr/>
        <p:txBody>
          <a:bodyPr/>
          <a:lstStyle/>
          <a:p>
            <a:fld id="{7BD1D5E5-F043-42EA-AC5A-B5B26C06CADB}" type="datetimeFigureOut">
              <a:rPr lang="en-US" smtClean="0"/>
              <a:t>9/28/2017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8428FD-BDC1-49A8-BDCF-14A162456475}" type="slidenum">
              <a:rPr lang="en-US" smtClean="0"/>
              <a:t>‹nº›</a:t>
            </a:fld>
            <a:endParaRPr lang="en-US"/>
          </a:p>
        </p:txBody>
      </p:sp>
    </p:spTree>
    <p:extLst>
      <p:ext uri="{BB962C8B-B14F-4D97-AF65-F5344CB8AC3E}">
        <p14:creationId xmlns:p14="http://schemas.microsoft.com/office/powerpoint/2010/main" val="40626059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a:t>Clique para editar o título mestre</a:t>
            </a:r>
            <a:endParaRPr lang="en-US" dirty="0"/>
          </a:p>
        </p:txBody>
      </p:sp>
      <p:sp>
        <p:nvSpPr>
          <p:cNvPr id="3" name="Vertical Text Placeholder 2"/>
          <p:cNvSpPr>
            <a:spLocks noGrp="1"/>
          </p:cNvSpPr>
          <p:nvPr>
            <p:ph type="body" orient="vert" idx="1"/>
          </p:nvPr>
        </p:nvSpPr>
        <p:spPr/>
        <p:txBody>
          <a:bodyPr vert="eaVert"/>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10"/>
          </p:nvPr>
        </p:nvSpPr>
        <p:spPr/>
        <p:txBody>
          <a:bodyPr/>
          <a:lstStyle/>
          <a:p>
            <a:fld id="{7BD1D5E5-F043-42EA-AC5A-B5B26C06CADB}" type="datetimeFigureOut">
              <a:rPr lang="en-US" smtClean="0"/>
              <a:t>9/28/2017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8428FD-BDC1-49A8-BDCF-14A162456475}" type="slidenum">
              <a:rPr lang="en-US" smtClean="0"/>
              <a:t>‹nº›</a:t>
            </a:fld>
            <a:endParaRPr lang="en-US"/>
          </a:p>
        </p:txBody>
      </p:sp>
    </p:spTree>
    <p:extLst>
      <p:ext uri="{BB962C8B-B14F-4D97-AF65-F5344CB8AC3E}">
        <p14:creationId xmlns:p14="http://schemas.microsoft.com/office/powerpoint/2010/main" val="29882267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pt-BR"/>
              <a:t>Clique para editar o título mestre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10"/>
          </p:nvPr>
        </p:nvSpPr>
        <p:spPr/>
        <p:txBody>
          <a:bodyPr/>
          <a:lstStyle/>
          <a:p>
            <a:fld id="{7BD1D5E5-F043-42EA-AC5A-B5B26C06CADB}" type="datetimeFigureOut">
              <a:rPr lang="en-US" smtClean="0"/>
              <a:t>9/28/2017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8428FD-BDC1-49A8-BDCF-14A162456475}" type="slidenum">
              <a:rPr lang="en-US" smtClean="0"/>
              <a:t>‹nº›</a:t>
            </a:fld>
            <a:endParaRPr lang="en-US"/>
          </a:p>
        </p:txBody>
      </p:sp>
    </p:spTree>
    <p:extLst>
      <p:ext uri="{BB962C8B-B14F-4D97-AF65-F5344CB8AC3E}">
        <p14:creationId xmlns:p14="http://schemas.microsoft.com/office/powerpoint/2010/main" val="11220587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a:t>Clique para editar o título mestre</a:t>
            </a:r>
            <a:endParaRPr lang="en-US" dirty="0"/>
          </a:p>
        </p:txBody>
      </p:sp>
      <p:sp>
        <p:nvSpPr>
          <p:cNvPr id="3" name="Content Placeholder 2"/>
          <p:cNvSpPr>
            <a:spLocks noGrp="1"/>
          </p:cNvSpPr>
          <p:nvPr>
            <p:ph idx="1"/>
          </p:nvPr>
        </p:nvSpPr>
        <p:spPr/>
        <p:txBody>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10"/>
          </p:nvPr>
        </p:nvSpPr>
        <p:spPr/>
        <p:txBody>
          <a:bodyPr/>
          <a:lstStyle/>
          <a:p>
            <a:fld id="{7BD1D5E5-F043-42EA-AC5A-B5B26C06CADB}" type="datetimeFigureOut">
              <a:rPr lang="en-US" smtClean="0"/>
              <a:t>9/28/2017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8428FD-BDC1-49A8-BDCF-14A162456475}" type="slidenum">
              <a:rPr lang="en-US" smtClean="0"/>
              <a:t>‹nº›</a:t>
            </a:fld>
            <a:endParaRPr lang="en-US"/>
          </a:p>
        </p:txBody>
      </p:sp>
    </p:spTree>
    <p:extLst>
      <p:ext uri="{BB962C8B-B14F-4D97-AF65-F5344CB8AC3E}">
        <p14:creationId xmlns:p14="http://schemas.microsoft.com/office/powerpoint/2010/main" val="39963562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pt-BR"/>
              <a:t>Clique para editar o título mestre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t-BR"/>
              <a:t>Clique para editar o texto mestre</a:t>
            </a:r>
          </a:p>
        </p:txBody>
      </p:sp>
      <p:sp>
        <p:nvSpPr>
          <p:cNvPr id="4" name="Date Placeholder 3"/>
          <p:cNvSpPr>
            <a:spLocks noGrp="1"/>
          </p:cNvSpPr>
          <p:nvPr>
            <p:ph type="dt" sz="half" idx="10"/>
          </p:nvPr>
        </p:nvSpPr>
        <p:spPr/>
        <p:txBody>
          <a:bodyPr/>
          <a:lstStyle/>
          <a:p>
            <a:fld id="{7BD1D5E5-F043-42EA-AC5A-B5B26C06CADB}" type="datetimeFigureOut">
              <a:rPr lang="en-US" smtClean="0"/>
              <a:t>9/28/2017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8428FD-BDC1-49A8-BDCF-14A162456475}" type="slidenum">
              <a:rPr lang="en-US" smtClean="0"/>
              <a:t>‹nº›</a:t>
            </a:fld>
            <a:endParaRPr lang="en-US"/>
          </a:p>
        </p:txBody>
      </p:sp>
    </p:spTree>
    <p:extLst>
      <p:ext uri="{BB962C8B-B14F-4D97-AF65-F5344CB8AC3E}">
        <p14:creationId xmlns:p14="http://schemas.microsoft.com/office/powerpoint/2010/main" val="7385132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a:t>Clique para editar o título mestre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5" name="Date Placeholder 4"/>
          <p:cNvSpPr>
            <a:spLocks noGrp="1"/>
          </p:cNvSpPr>
          <p:nvPr>
            <p:ph type="dt" sz="half" idx="10"/>
          </p:nvPr>
        </p:nvSpPr>
        <p:spPr/>
        <p:txBody>
          <a:bodyPr/>
          <a:lstStyle/>
          <a:p>
            <a:fld id="{7BD1D5E5-F043-42EA-AC5A-B5B26C06CADB}" type="datetimeFigureOut">
              <a:rPr lang="en-US" smtClean="0"/>
              <a:t>9/28/2017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18428FD-BDC1-49A8-BDCF-14A162456475}" type="slidenum">
              <a:rPr lang="en-US" smtClean="0"/>
              <a:t>‹nº›</a:t>
            </a:fld>
            <a:endParaRPr lang="en-US"/>
          </a:p>
        </p:txBody>
      </p:sp>
    </p:spTree>
    <p:extLst>
      <p:ext uri="{BB962C8B-B14F-4D97-AF65-F5344CB8AC3E}">
        <p14:creationId xmlns:p14="http://schemas.microsoft.com/office/powerpoint/2010/main" val="972230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pt-BR"/>
              <a:t>Clique para editar o título mestre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 texto mestre</a:t>
            </a:r>
          </a:p>
        </p:txBody>
      </p:sp>
      <p:sp>
        <p:nvSpPr>
          <p:cNvPr id="4" name="Content Placeholder 3"/>
          <p:cNvSpPr>
            <a:spLocks noGrp="1"/>
          </p:cNvSpPr>
          <p:nvPr>
            <p:ph sz="half" idx="2"/>
          </p:nvPr>
        </p:nvSpPr>
        <p:spPr>
          <a:xfrm>
            <a:off x="629842" y="2505075"/>
            <a:ext cx="3868340" cy="3684588"/>
          </a:xfrm>
        </p:spPr>
        <p:txBody>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 texto mestre</a:t>
            </a:r>
          </a:p>
        </p:txBody>
      </p:sp>
      <p:sp>
        <p:nvSpPr>
          <p:cNvPr id="6" name="Content Placeholder 5"/>
          <p:cNvSpPr>
            <a:spLocks noGrp="1"/>
          </p:cNvSpPr>
          <p:nvPr>
            <p:ph sz="quarter" idx="4"/>
          </p:nvPr>
        </p:nvSpPr>
        <p:spPr>
          <a:xfrm>
            <a:off x="4629150" y="2505075"/>
            <a:ext cx="3887391" cy="3684588"/>
          </a:xfrm>
        </p:spPr>
        <p:txBody>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7" name="Date Placeholder 6"/>
          <p:cNvSpPr>
            <a:spLocks noGrp="1"/>
          </p:cNvSpPr>
          <p:nvPr>
            <p:ph type="dt" sz="half" idx="10"/>
          </p:nvPr>
        </p:nvSpPr>
        <p:spPr/>
        <p:txBody>
          <a:bodyPr/>
          <a:lstStyle/>
          <a:p>
            <a:fld id="{7BD1D5E5-F043-42EA-AC5A-B5B26C06CADB}" type="datetimeFigureOut">
              <a:rPr lang="en-US" smtClean="0"/>
              <a:t>9/28/2017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18428FD-BDC1-49A8-BDCF-14A162456475}" type="slidenum">
              <a:rPr lang="en-US" smtClean="0"/>
              <a:t>‹nº›</a:t>
            </a:fld>
            <a:endParaRPr lang="en-US"/>
          </a:p>
        </p:txBody>
      </p:sp>
    </p:spTree>
    <p:extLst>
      <p:ext uri="{BB962C8B-B14F-4D97-AF65-F5344CB8AC3E}">
        <p14:creationId xmlns:p14="http://schemas.microsoft.com/office/powerpoint/2010/main" val="8423018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a:t>Clique para editar o título mestre</a:t>
            </a:r>
            <a:endParaRPr lang="en-US" dirty="0"/>
          </a:p>
        </p:txBody>
      </p:sp>
      <p:sp>
        <p:nvSpPr>
          <p:cNvPr id="3" name="Date Placeholder 2"/>
          <p:cNvSpPr>
            <a:spLocks noGrp="1"/>
          </p:cNvSpPr>
          <p:nvPr>
            <p:ph type="dt" sz="half" idx="10"/>
          </p:nvPr>
        </p:nvSpPr>
        <p:spPr/>
        <p:txBody>
          <a:bodyPr/>
          <a:lstStyle/>
          <a:p>
            <a:fld id="{7BD1D5E5-F043-42EA-AC5A-B5B26C06CADB}" type="datetimeFigureOut">
              <a:rPr lang="en-US" smtClean="0"/>
              <a:t>9/28/2017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18428FD-BDC1-49A8-BDCF-14A162456475}" type="slidenum">
              <a:rPr lang="en-US" smtClean="0"/>
              <a:t>‹nº›</a:t>
            </a:fld>
            <a:endParaRPr lang="en-US"/>
          </a:p>
        </p:txBody>
      </p:sp>
    </p:spTree>
    <p:extLst>
      <p:ext uri="{BB962C8B-B14F-4D97-AF65-F5344CB8AC3E}">
        <p14:creationId xmlns:p14="http://schemas.microsoft.com/office/powerpoint/2010/main" val="9443558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BD1D5E5-F043-42EA-AC5A-B5B26C06CADB}" type="datetimeFigureOut">
              <a:rPr lang="en-US" smtClean="0"/>
              <a:t>9/28/2017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18428FD-BDC1-49A8-BDCF-14A162456475}" type="slidenum">
              <a:rPr lang="en-US" smtClean="0"/>
              <a:t>‹nº›</a:t>
            </a:fld>
            <a:endParaRPr lang="en-US"/>
          </a:p>
        </p:txBody>
      </p:sp>
    </p:spTree>
    <p:extLst>
      <p:ext uri="{BB962C8B-B14F-4D97-AF65-F5344CB8AC3E}">
        <p14:creationId xmlns:p14="http://schemas.microsoft.com/office/powerpoint/2010/main" val="19229599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pt-BR"/>
              <a:t>Clique para editar o título mestre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 texto mestre</a:t>
            </a:r>
          </a:p>
        </p:txBody>
      </p:sp>
      <p:sp>
        <p:nvSpPr>
          <p:cNvPr id="5" name="Date Placeholder 4"/>
          <p:cNvSpPr>
            <a:spLocks noGrp="1"/>
          </p:cNvSpPr>
          <p:nvPr>
            <p:ph type="dt" sz="half" idx="10"/>
          </p:nvPr>
        </p:nvSpPr>
        <p:spPr/>
        <p:txBody>
          <a:bodyPr/>
          <a:lstStyle/>
          <a:p>
            <a:fld id="{7BD1D5E5-F043-42EA-AC5A-B5B26C06CADB}" type="datetimeFigureOut">
              <a:rPr lang="en-US" smtClean="0"/>
              <a:t>9/28/2017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18428FD-BDC1-49A8-BDCF-14A162456475}" type="slidenum">
              <a:rPr lang="en-US" smtClean="0"/>
              <a:t>‹nº›</a:t>
            </a:fld>
            <a:endParaRPr lang="en-US"/>
          </a:p>
        </p:txBody>
      </p:sp>
    </p:spTree>
    <p:extLst>
      <p:ext uri="{BB962C8B-B14F-4D97-AF65-F5344CB8AC3E}">
        <p14:creationId xmlns:p14="http://schemas.microsoft.com/office/powerpoint/2010/main" val="39311426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pt-BR"/>
              <a:t>Clique para editar o título mestre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pt-BR"/>
              <a:t>Clique no ícone para adicionar uma imagem</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 texto mestre</a:t>
            </a:r>
          </a:p>
        </p:txBody>
      </p:sp>
      <p:sp>
        <p:nvSpPr>
          <p:cNvPr id="5" name="Date Placeholder 4"/>
          <p:cNvSpPr>
            <a:spLocks noGrp="1"/>
          </p:cNvSpPr>
          <p:nvPr>
            <p:ph type="dt" sz="half" idx="10"/>
          </p:nvPr>
        </p:nvSpPr>
        <p:spPr/>
        <p:txBody>
          <a:bodyPr/>
          <a:lstStyle/>
          <a:p>
            <a:fld id="{7BD1D5E5-F043-42EA-AC5A-B5B26C06CADB}" type="datetimeFigureOut">
              <a:rPr lang="en-US" smtClean="0"/>
              <a:t>9/28/2017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18428FD-BDC1-49A8-BDCF-14A162456475}" type="slidenum">
              <a:rPr lang="en-US" smtClean="0"/>
              <a:t>‹nº›</a:t>
            </a:fld>
            <a:endParaRPr lang="en-US"/>
          </a:p>
        </p:txBody>
      </p:sp>
    </p:spTree>
    <p:extLst>
      <p:ext uri="{BB962C8B-B14F-4D97-AF65-F5344CB8AC3E}">
        <p14:creationId xmlns:p14="http://schemas.microsoft.com/office/powerpoint/2010/main" val="24598575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pt-BR"/>
              <a:t>Clique para editar o título mestre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BD1D5E5-F043-42EA-AC5A-B5B26C06CADB}" type="datetimeFigureOut">
              <a:rPr lang="en-US" smtClean="0"/>
              <a:t>9/28/2017</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18428FD-BDC1-49A8-BDCF-14A162456475}" type="slidenum">
              <a:rPr lang="en-US" smtClean="0"/>
              <a:t>‹nº›</a:t>
            </a:fld>
            <a:endParaRPr lang="en-US"/>
          </a:p>
        </p:txBody>
      </p:sp>
    </p:spTree>
    <p:extLst>
      <p:ext uri="{BB962C8B-B14F-4D97-AF65-F5344CB8AC3E}">
        <p14:creationId xmlns:p14="http://schemas.microsoft.com/office/powerpoint/2010/main" val="189594289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jpe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emf"/><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2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2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5">
                <a:lumMod val="40000"/>
                <a:lumOff val="60000"/>
              </a:schemeClr>
            </a:gs>
            <a:gs pos="46000">
              <a:schemeClr val="accent5">
                <a:lumMod val="95000"/>
                <a:lumOff val="5000"/>
              </a:schemeClr>
            </a:gs>
            <a:gs pos="100000">
              <a:schemeClr val="accent5">
                <a:lumMod val="60000"/>
              </a:schemeClr>
            </a:gs>
          </a:gsLst>
          <a:path path="circle">
            <a:fillToRect l="50000" t="130000" r="50000" b="-30000"/>
          </a:path>
          <a:tileRect/>
        </a:gradFill>
        <a:effectLst/>
      </p:bgPr>
    </p:bg>
    <p:spTree>
      <p:nvGrpSpPr>
        <p:cNvPr id="1" name=""/>
        <p:cNvGrpSpPr/>
        <p:nvPr/>
      </p:nvGrpSpPr>
      <p:grpSpPr>
        <a:xfrm>
          <a:off x="0" y="0"/>
          <a:ext cx="0" cy="0"/>
          <a:chOff x="0" y="0"/>
          <a:chExt cx="0" cy="0"/>
        </a:xfrm>
      </p:grpSpPr>
      <p:sp>
        <p:nvSpPr>
          <p:cNvPr id="4" name="CaixaDeTexto 3"/>
          <p:cNvSpPr txBox="1"/>
          <p:nvPr/>
        </p:nvSpPr>
        <p:spPr>
          <a:xfrm>
            <a:off x="2512953" y="3888957"/>
            <a:ext cx="3666517" cy="150041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4950" b="1" i="0" u="none" strike="noStrike" kern="1200" cap="none" spc="0" normalizeH="0" baseline="0" noProof="0" dirty="0">
                <a:ln>
                  <a:noFill/>
                </a:ln>
                <a:solidFill>
                  <a:prstClr val="black"/>
                </a:solidFill>
                <a:effectLst/>
                <a:uLnTx/>
                <a:uFillTx/>
                <a:latin typeface="Calibri" panose="020F0502020204030204"/>
                <a:ea typeface="+mn-ea"/>
                <a:cs typeface="+mn-cs"/>
              </a:rPr>
              <a:t>LLAMA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800" b="1" i="0" u="none" strike="noStrike" kern="1200" cap="none" spc="0" normalizeH="0" baseline="0" noProof="0" dirty="0">
                <a:ln>
                  <a:noFill/>
                </a:ln>
                <a:solidFill>
                  <a:srgbClr val="44546A">
                    <a:lumMod val="20000"/>
                    <a:lumOff val="80000"/>
                  </a:srgbClr>
                </a:solidFill>
                <a:effectLst/>
                <a:uLnTx/>
                <a:uFillTx/>
                <a:latin typeface="Calibri" panose="020F0502020204030204"/>
                <a:ea typeface="+mn-ea"/>
                <a:cs typeface="+mn-cs"/>
              </a:rPr>
              <a:t> </a:t>
            </a:r>
            <a:r>
              <a:rPr kumimoji="0" lang="pt-BR" sz="2400" b="1" i="0" u="none" strike="noStrike" kern="1200" cap="none" spc="0" normalizeH="0" baseline="0" noProof="0" dirty="0" err="1">
                <a:ln>
                  <a:noFill/>
                </a:ln>
                <a:solidFill>
                  <a:prstClr val="black"/>
                </a:solidFill>
                <a:effectLst/>
                <a:uLnTx/>
                <a:uFillTx/>
                <a:latin typeface="Calibri" panose="020F0502020204030204"/>
                <a:ea typeface="+mn-ea"/>
                <a:cs typeface="+mn-cs"/>
              </a:rPr>
              <a:t>Large</a:t>
            </a:r>
            <a:r>
              <a:rPr kumimoji="0" lang="pt-BR" sz="2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pt-BR" sz="2400" b="1" i="0" u="none" strike="noStrike" kern="1200" cap="none" spc="0" normalizeH="0" baseline="0" noProof="0" dirty="0" err="1">
                <a:ln>
                  <a:noFill/>
                </a:ln>
                <a:solidFill>
                  <a:prstClr val="black"/>
                </a:solidFill>
                <a:effectLst/>
                <a:uLnTx/>
                <a:uFillTx/>
                <a:latin typeface="Calibri" panose="020F0502020204030204"/>
                <a:ea typeface="+mn-ea"/>
                <a:cs typeface="+mn-cs"/>
              </a:rPr>
              <a:t>Latin</a:t>
            </a:r>
            <a:r>
              <a:rPr kumimoji="0" lang="pt-BR" sz="2400" b="1" i="0" u="none" strike="noStrike" kern="1200" cap="none" spc="0" normalizeH="0" baseline="0" noProof="0" dirty="0">
                <a:ln>
                  <a:noFill/>
                </a:ln>
                <a:solidFill>
                  <a:prstClr val="black"/>
                </a:solidFill>
                <a:effectLst/>
                <a:uLnTx/>
                <a:uFillTx/>
                <a:latin typeface="Calibri" panose="020F0502020204030204"/>
                <a:ea typeface="+mn-ea"/>
                <a:cs typeface="+mn-cs"/>
              </a:rPr>
              <a:t> American </a:t>
            </a:r>
            <a:r>
              <a:rPr kumimoji="0" lang="pt-BR" sz="2400" b="1" i="0" u="none" strike="noStrike" kern="1200" cap="none" spc="0" normalizeH="0" baseline="0" noProof="0" dirty="0" err="1">
                <a:ln>
                  <a:noFill/>
                </a:ln>
                <a:solidFill>
                  <a:prstClr val="black"/>
                </a:solidFill>
                <a:effectLst/>
                <a:uLnTx/>
                <a:uFillTx/>
                <a:latin typeface="Calibri" panose="020F0502020204030204"/>
                <a:ea typeface="+mn-ea"/>
                <a:cs typeface="+mn-cs"/>
              </a:rPr>
              <a:t>Array</a:t>
            </a:r>
            <a:endParaRPr kumimoji="0" lang="pt-BR" sz="24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800" b="1" i="0" u="none" strike="noStrike" kern="1200" cap="none" spc="0" normalizeH="0" baseline="0" noProof="0" dirty="0">
                <a:ln>
                  <a:noFill/>
                </a:ln>
                <a:solidFill>
                  <a:srgbClr val="44546A">
                    <a:lumMod val="20000"/>
                    <a:lumOff val="80000"/>
                  </a:srgbClr>
                </a:solidFill>
                <a:effectLst/>
                <a:uLnTx/>
                <a:uFillTx/>
                <a:latin typeface="Calibri" panose="020F0502020204030204"/>
                <a:ea typeface="+mn-ea"/>
                <a:cs typeface="+mn-cs"/>
              </a:rPr>
              <a:t> </a:t>
            </a:r>
          </a:p>
        </p:txBody>
      </p:sp>
      <p:sp>
        <p:nvSpPr>
          <p:cNvPr id="5" name="CaixaDeTexto 4"/>
          <p:cNvSpPr txBox="1"/>
          <p:nvPr/>
        </p:nvSpPr>
        <p:spPr>
          <a:xfrm>
            <a:off x="5177693" y="6297406"/>
            <a:ext cx="291574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b="1" dirty="0">
                <a:solidFill>
                  <a:prstClr val="white"/>
                </a:solidFill>
                <a:latin typeface="Calibri" panose="020F0502020204030204"/>
              </a:rPr>
              <a:t>SPANET</a:t>
            </a:r>
            <a:r>
              <a:rPr kumimoji="0" lang="pt-BR" sz="1800" b="1" i="0" u="none" strike="noStrike" kern="1200" cap="none" spc="0" normalizeH="0" baseline="0" noProof="0" dirty="0">
                <a:ln>
                  <a:noFill/>
                </a:ln>
                <a:solidFill>
                  <a:prstClr val="white"/>
                </a:solidFill>
                <a:effectLst/>
                <a:uLnTx/>
                <a:uFillTx/>
                <a:latin typeface="Calibri" panose="020F0502020204030204"/>
                <a:ea typeface="+mn-ea"/>
                <a:cs typeface="+mn-cs"/>
              </a:rPr>
              <a:t> Workshop     </a:t>
            </a:r>
            <a:r>
              <a:rPr kumimoji="0" lang="pt-BR" sz="1800" b="1" i="0" u="none" strike="noStrike" kern="1200" cap="none" spc="0" normalizeH="0" baseline="0" noProof="0" dirty="0" err="1">
                <a:ln>
                  <a:noFill/>
                </a:ln>
                <a:solidFill>
                  <a:prstClr val="white"/>
                </a:solidFill>
                <a:effectLst/>
                <a:uLnTx/>
                <a:uFillTx/>
                <a:latin typeface="Calibri" panose="020F0502020204030204"/>
                <a:ea typeface="+mn-ea"/>
                <a:cs typeface="+mn-cs"/>
              </a:rPr>
              <a:t>September</a:t>
            </a:r>
            <a:r>
              <a:rPr kumimoji="0" lang="pt-BR" sz="1800" b="1" i="0" u="none" strike="noStrike" kern="1200" cap="none" spc="0" normalizeH="0" baseline="0" noProof="0" dirty="0">
                <a:ln>
                  <a:noFill/>
                </a:ln>
                <a:solidFill>
                  <a:prstClr val="white"/>
                </a:solidFill>
                <a:effectLst/>
                <a:uLnTx/>
                <a:uFillTx/>
                <a:latin typeface="Calibri" panose="020F0502020204030204"/>
                <a:ea typeface="+mn-ea"/>
                <a:cs typeface="+mn-cs"/>
              </a:rPr>
              <a:t>  2017</a:t>
            </a: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1472" y="334657"/>
            <a:ext cx="2082962" cy="4426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4" name="Picture 4" descr="C:\PaginaWeb\Nara\logoUSP.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10073" y="1247782"/>
            <a:ext cx="1635943" cy="644324"/>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m 5"/>
          <p:cNvPicPr>
            <a:picLocks noChangeAspect="1"/>
          </p:cNvPicPr>
          <p:nvPr/>
        </p:nvPicPr>
        <p:blipFill>
          <a:blip r:embed="rId4"/>
          <a:stretch>
            <a:fillRect/>
          </a:stretch>
        </p:blipFill>
        <p:spPr>
          <a:xfrm>
            <a:off x="-43003" y="5550295"/>
            <a:ext cx="1970703" cy="1307705"/>
          </a:xfrm>
          <a:prstGeom prst="rect">
            <a:avLst/>
          </a:prstGeom>
        </p:spPr>
      </p:pic>
      <p:pic>
        <p:nvPicPr>
          <p:cNvPr id="7" name="Imagem 6"/>
          <p:cNvPicPr>
            <a:picLocks noChangeAspect="1"/>
          </p:cNvPicPr>
          <p:nvPr/>
        </p:nvPicPr>
        <p:blipFill>
          <a:blip r:embed="rId5"/>
          <a:stretch>
            <a:fillRect/>
          </a:stretch>
        </p:blipFill>
        <p:spPr>
          <a:xfrm>
            <a:off x="6310189" y="1158998"/>
            <a:ext cx="2001601" cy="892736"/>
          </a:xfrm>
          <a:prstGeom prst="rect">
            <a:avLst/>
          </a:prstGeom>
        </p:spPr>
      </p:pic>
      <p:pic>
        <p:nvPicPr>
          <p:cNvPr id="8" name="Imagem 7"/>
          <p:cNvPicPr>
            <a:picLocks noChangeAspect="1"/>
          </p:cNvPicPr>
          <p:nvPr/>
        </p:nvPicPr>
        <p:blipFill>
          <a:blip r:embed="rId6"/>
          <a:stretch>
            <a:fillRect/>
          </a:stretch>
        </p:blipFill>
        <p:spPr>
          <a:xfrm>
            <a:off x="0" y="0"/>
            <a:ext cx="1143001" cy="1137806"/>
          </a:xfrm>
          <a:prstGeom prst="rect">
            <a:avLst/>
          </a:prstGeom>
        </p:spPr>
      </p:pic>
      <p:pic>
        <p:nvPicPr>
          <p:cNvPr id="12" name="Imagem 11">
            <a:extLst>
              <a:ext uri="{FF2B5EF4-FFF2-40B4-BE49-F238E27FC236}">
                <a16:creationId xmlns:a16="http://schemas.microsoft.com/office/drawing/2014/main" id="{F5D51CFC-F8E3-47B2-86BD-FAAFA0F1230F}"/>
              </a:ext>
            </a:extLst>
          </p:cNvPr>
          <p:cNvPicPr>
            <a:picLocks noChangeAspect="1"/>
          </p:cNvPicPr>
          <p:nvPr/>
        </p:nvPicPr>
        <p:blipFill>
          <a:blip r:embed="rId7"/>
          <a:stretch>
            <a:fillRect/>
          </a:stretch>
        </p:blipFill>
        <p:spPr>
          <a:xfrm>
            <a:off x="3101251" y="891524"/>
            <a:ext cx="1403713" cy="1027764"/>
          </a:xfrm>
          <a:prstGeom prst="rect">
            <a:avLst/>
          </a:prstGeom>
        </p:spPr>
      </p:pic>
      <p:pic>
        <p:nvPicPr>
          <p:cNvPr id="15" name="Imagem 14">
            <a:extLst>
              <a:ext uri="{FF2B5EF4-FFF2-40B4-BE49-F238E27FC236}">
                <a16:creationId xmlns:a16="http://schemas.microsoft.com/office/drawing/2014/main" id="{3D5AE843-0CF2-4A79-AD0E-0B26698790CC}"/>
              </a:ext>
            </a:extLst>
          </p:cNvPr>
          <p:cNvPicPr>
            <a:picLocks noChangeAspect="1"/>
          </p:cNvPicPr>
          <p:nvPr/>
        </p:nvPicPr>
        <p:blipFill>
          <a:blip r:embed="rId8"/>
          <a:stretch>
            <a:fillRect/>
          </a:stretch>
        </p:blipFill>
        <p:spPr>
          <a:xfrm>
            <a:off x="4535607" y="12426"/>
            <a:ext cx="1450065" cy="1245089"/>
          </a:xfrm>
          <a:prstGeom prst="rect">
            <a:avLst/>
          </a:prstGeom>
        </p:spPr>
      </p:pic>
      <p:pic>
        <p:nvPicPr>
          <p:cNvPr id="16" name="Imagem 15">
            <a:extLst>
              <a:ext uri="{FF2B5EF4-FFF2-40B4-BE49-F238E27FC236}">
                <a16:creationId xmlns:a16="http://schemas.microsoft.com/office/drawing/2014/main" id="{D0DD6066-76F9-4199-9DEF-0D0293F94B85}"/>
              </a:ext>
            </a:extLst>
          </p:cNvPr>
          <p:cNvPicPr>
            <a:picLocks noChangeAspect="1"/>
          </p:cNvPicPr>
          <p:nvPr/>
        </p:nvPicPr>
        <p:blipFill>
          <a:blip r:embed="rId9"/>
          <a:stretch>
            <a:fillRect/>
          </a:stretch>
        </p:blipFill>
        <p:spPr>
          <a:xfrm>
            <a:off x="1730819" y="2184180"/>
            <a:ext cx="5702702" cy="1439885"/>
          </a:xfrm>
          <a:prstGeom prst="rect">
            <a:avLst/>
          </a:prstGeom>
        </p:spPr>
      </p:pic>
      <p:pic>
        <p:nvPicPr>
          <p:cNvPr id="17" name="Imagem 16">
            <a:extLst>
              <a:ext uri="{FF2B5EF4-FFF2-40B4-BE49-F238E27FC236}">
                <a16:creationId xmlns:a16="http://schemas.microsoft.com/office/drawing/2014/main" id="{9B118D45-56AC-4B63-AC90-C7158484809A}"/>
              </a:ext>
            </a:extLst>
          </p:cNvPr>
          <p:cNvPicPr>
            <a:picLocks noChangeAspect="1"/>
          </p:cNvPicPr>
          <p:nvPr/>
        </p:nvPicPr>
        <p:blipFill>
          <a:blip r:embed="rId10"/>
          <a:stretch>
            <a:fillRect/>
          </a:stretch>
        </p:blipFill>
        <p:spPr>
          <a:xfrm>
            <a:off x="6147071" y="0"/>
            <a:ext cx="2860792" cy="1090915"/>
          </a:xfrm>
          <a:prstGeom prst="rect">
            <a:avLst/>
          </a:prstGeom>
        </p:spPr>
      </p:pic>
    </p:spTree>
    <p:extLst>
      <p:ext uri="{BB962C8B-B14F-4D97-AF65-F5344CB8AC3E}">
        <p14:creationId xmlns:p14="http://schemas.microsoft.com/office/powerpoint/2010/main" val="24720513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p:cNvPicPr>
            <a:picLocks noChangeAspect="1"/>
          </p:cNvPicPr>
          <p:nvPr/>
        </p:nvPicPr>
        <p:blipFill>
          <a:blip r:embed="rId2"/>
          <a:stretch>
            <a:fillRect/>
          </a:stretch>
        </p:blipFill>
        <p:spPr>
          <a:xfrm>
            <a:off x="1250032" y="1613029"/>
            <a:ext cx="6937849" cy="5395428"/>
          </a:xfrm>
          <a:prstGeom prst="rect">
            <a:avLst/>
          </a:prstGeom>
        </p:spPr>
      </p:pic>
      <p:sp>
        <p:nvSpPr>
          <p:cNvPr id="5" name="CaixaDeTexto 4"/>
          <p:cNvSpPr txBox="1"/>
          <p:nvPr/>
        </p:nvSpPr>
        <p:spPr>
          <a:xfrm>
            <a:off x="1250032" y="358239"/>
            <a:ext cx="7508206" cy="707886"/>
          </a:xfrm>
          <a:prstGeom prst="rect">
            <a:avLst/>
          </a:prstGeom>
          <a:noFill/>
        </p:spPr>
        <p:txBody>
          <a:bodyPr wrap="square" rtlCol="0">
            <a:spAutoFit/>
          </a:bodyPr>
          <a:lstStyle/>
          <a:p>
            <a:r>
              <a:rPr lang="en-US" sz="2000" b="1" dirty="0" err="1">
                <a:solidFill>
                  <a:srgbClr val="C00000"/>
                </a:solidFill>
              </a:rPr>
              <a:t>FIlling</a:t>
            </a:r>
            <a:r>
              <a:rPr lang="en-US" sz="2000" b="1" dirty="0">
                <a:solidFill>
                  <a:srgbClr val="C00000"/>
                </a:solidFill>
              </a:rPr>
              <a:t> the cabins of the antenna:  optical </a:t>
            </a:r>
            <a:r>
              <a:rPr lang="en-US" sz="2000" b="1" dirty="0" err="1">
                <a:solidFill>
                  <a:srgbClr val="C00000"/>
                </a:solidFill>
              </a:rPr>
              <a:t>sytem</a:t>
            </a:r>
            <a:r>
              <a:rPr lang="en-US" sz="2000" b="1" dirty="0">
                <a:solidFill>
                  <a:srgbClr val="C00000"/>
                </a:solidFill>
              </a:rPr>
              <a:t> designed  </a:t>
            </a:r>
          </a:p>
          <a:p>
            <a:r>
              <a:rPr lang="en-US" sz="2000" b="1" dirty="0">
                <a:solidFill>
                  <a:srgbClr val="C00000"/>
                </a:solidFill>
              </a:rPr>
              <a:t> </a:t>
            </a:r>
            <a:r>
              <a:rPr lang="en-US" sz="2000" dirty="0"/>
              <a:t>by Fernando Santoro - USA</a:t>
            </a:r>
            <a:endParaRPr lang="en-US" sz="2000" b="1" dirty="0">
              <a:solidFill>
                <a:srgbClr val="FF0000"/>
              </a:solidFill>
            </a:endParaRPr>
          </a:p>
        </p:txBody>
      </p:sp>
    </p:spTree>
    <p:extLst>
      <p:ext uri="{BB962C8B-B14F-4D97-AF65-F5344CB8AC3E}">
        <p14:creationId xmlns:p14="http://schemas.microsoft.com/office/powerpoint/2010/main" val="30903929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p:cNvPicPr>
            <a:picLocks noChangeAspect="1"/>
          </p:cNvPicPr>
          <p:nvPr/>
        </p:nvPicPr>
        <p:blipFill>
          <a:blip r:embed="rId2"/>
          <a:stretch>
            <a:fillRect/>
          </a:stretch>
        </p:blipFill>
        <p:spPr>
          <a:xfrm>
            <a:off x="3657601" y="4235151"/>
            <a:ext cx="4506686" cy="2622849"/>
          </a:xfrm>
          <a:prstGeom prst="rect">
            <a:avLst/>
          </a:prstGeom>
        </p:spPr>
      </p:pic>
      <p:pic>
        <p:nvPicPr>
          <p:cNvPr id="5" name="Imagem 4"/>
          <p:cNvPicPr>
            <a:picLocks noChangeAspect="1"/>
          </p:cNvPicPr>
          <p:nvPr/>
        </p:nvPicPr>
        <p:blipFill>
          <a:blip r:embed="rId3"/>
          <a:stretch>
            <a:fillRect/>
          </a:stretch>
        </p:blipFill>
        <p:spPr>
          <a:xfrm>
            <a:off x="0" y="1417746"/>
            <a:ext cx="3011685" cy="5230821"/>
          </a:xfrm>
          <a:prstGeom prst="rect">
            <a:avLst/>
          </a:prstGeom>
        </p:spPr>
      </p:pic>
      <p:sp>
        <p:nvSpPr>
          <p:cNvPr id="7" name="CaixaDeTexto 6"/>
          <p:cNvSpPr txBox="1"/>
          <p:nvPr/>
        </p:nvSpPr>
        <p:spPr>
          <a:xfrm>
            <a:off x="1081117" y="239121"/>
            <a:ext cx="3960508" cy="646331"/>
          </a:xfrm>
          <a:prstGeom prst="rect">
            <a:avLst/>
          </a:prstGeom>
          <a:noFill/>
        </p:spPr>
        <p:txBody>
          <a:bodyPr wrap="none" rtlCol="0">
            <a:spAutoFit/>
          </a:bodyPr>
          <a:lstStyle/>
          <a:p>
            <a:r>
              <a:rPr lang="en-US" b="1" dirty="0">
                <a:solidFill>
                  <a:srgbClr val="C00000"/>
                </a:solidFill>
              </a:rPr>
              <a:t>Conceptual design of system of mirrors,</a:t>
            </a:r>
          </a:p>
          <a:p>
            <a:r>
              <a:rPr lang="en-US" b="1" dirty="0">
                <a:solidFill>
                  <a:srgbClr val="C00000"/>
                </a:solidFill>
              </a:rPr>
              <a:t>Support of cryostat  going on </a:t>
            </a:r>
          </a:p>
        </p:txBody>
      </p:sp>
      <p:pic>
        <p:nvPicPr>
          <p:cNvPr id="8" name="Imagem 7"/>
          <p:cNvPicPr>
            <a:picLocks noChangeAspect="1"/>
          </p:cNvPicPr>
          <p:nvPr/>
        </p:nvPicPr>
        <p:blipFill>
          <a:blip r:embed="rId4"/>
          <a:stretch>
            <a:fillRect/>
          </a:stretch>
        </p:blipFill>
        <p:spPr>
          <a:xfrm>
            <a:off x="4735042" y="239121"/>
            <a:ext cx="3891111" cy="3794036"/>
          </a:xfrm>
          <a:prstGeom prst="rect">
            <a:avLst/>
          </a:prstGeom>
        </p:spPr>
      </p:pic>
    </p:spTree>
    <p:extLst>
      <p:ext uri="{BB962C8B-B14F-4D97-AF65-F5344CB8AC3E}">
        <p14:creationId xmlns:p14="http://schemas.microsoft.com/office/powerpoint/2010/main" val="32905385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9144000" cy="6858000"/>
          </a:xfrm>
          <a:prstGeom prst="rect">
            <a:avLst/>
          </a:prstGeom>
          <a:solidFill>
            <a:schemeClr val="bg1"/>
          </a:solidFill>
          <a:ln>
            <a:noFill/>
          </a:ln>
          <a:effectLst/>
        </p:spPr>
      </p:sp>
      <p:pic>
        <p:nvPicPr>
          <p:cNvPr id="4" name="Imagem 3" descr="Uma imagem contendo interior, homem, pessoa, chão&#10;&#10;Descrição gerada com muito alta confiança">
            <a:extLst>
              <a:ext uri="{FF2B5EF4-FFF2-40B4-BE49-F238E27FC236}">
                <a16:creationId xmlns:a16="http://schemas.microsoft.com/office/drawing/2014/main" id="{4AF69CF4-8F3D-42F5-B67F-7E9A4222D318}"/>
              </a:ext>
            </a:extLst>
          </p:cNvPr>
          <p:cNvPicPr>
            <a:picLocks noChangeAspect="1"/>
          </p:cNvPicPr>
          <p:nvPr/>
        </p:nvPicPr>
        <p:blipFill rotWithShape="1">
          <a:blip r:embed="rId2"/>
          <a:srcRect l="18928" r="6072"/>
          <a:stretch/>
        </p:blipFill>
        <p:spPr>
          <a:xfrm>
            <a:off x="20" y="10"/>
            <a:ext cx="9143980" cy="6857990"/>
          </a:xfrm>
          <a:prstGeom prst="rect">
            <a:avLst/>
          </a:prstGeom>
        </p:spPr>
      </p:pic>
      <p:sp>
        <p:nvSpPr>
          <p:cNvPr id="2" name="CaixaDeTexto 1">
            <a:extLst>
              <a:ext uri="{FF2B5EF4-FFF2-40B4-BE49-F238E27FC236}">
                <a16:creationId xmlns:a16="http://schemas.microsoft.com/office/drawing/2014/main" id="{C9C1A797-8D02-48B4-ACB3-4883AF29116B}"/>
              </a:ext>
            </a:extLst>
          </p:cNvPr>
          <p:cNvSpPr txBox="1"/>
          <p:nvPr/>
        </p:nvSpPr>
        <p:spPr>
          <a:xfrm>
            <a:off x="642938" y="6529388"/>
            <a:ext cx="5796715" cy="400110"/>
          </a:xfrm>
          <a:prstGeom prst="rect">
            <a:avLst/>
          </a:prstGeom>
          <a:noFill/>
        </p:spPr>
        <p:txBody>
          <a:bodyPr wrap="none" rtlCol="0">
            <a:spAutoFit/>
          </a:bodyPr>
          <a:lstStyle/>
          <a:p>
            <a:r>
              <a:rPr lang="en-US" sz="2000" b="1" dirty="0">
                <a:solidFill>
                  <a:schemeClr val="bg1"/>
                </a:solidFill>
              </a:rPr>
              <a:t>Construction going on in </a:t>
            </a:r>
            <a:r>
              <a:rPr lang="en-US" sz="2000" b="1" dirty="0" err="1">
                <a:solidFill>
                  <a:schemeClr val="bg1"/>
                </a:solidFill>
              </a:rPr>
              <a:t>Araraquara</a:t>
            </a:r>
            <a:r>
              <a:rPr lang="en-US" sz="2000" b="1" dirty="0">
                <a:solidFill>
                  <a:schemeClr val="bg1"/>
                </a:solidFill>
              </a:rPr>
              <a:t>, São Paulo State</a:t>
            </a:r>
          </a:p>
        </p:txBody>
      </p:sp>
    </p:spTree>
    <p:extLst>
      <p:ext uri="{BB962C8B-B14F-4D97-AF65-F5344CB8AC3E}">
        <p14:creationId xmlns:p14="http://schemas.microsoft.com/office/powerpoint/2010/main" val="23708518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9144000" cy="6858000"/>
          </a:xfrm>
          <a:prstGeom prst="rect">
            <a:avLst/>
          </a:prstGeom>
          <a:solidFill>
            <a:schemeClr val="bg1"/>
          </a:solidFill>
          <a:ln>
            <a:noFill/>
          </a:ln>
          <a:effectLst/>
        </p:spPr>
      </p:sp>
      <p:pic>
        <p:nvPicPr>
          <p:cNvPr id="2" name="Imagem 1" descr="Uma imagem contendo pessoa, posando, parede, interior&#10;&#10;Descrição gerada com muito alta confiança">
            <a:extLst>
              <a:ext uri="{FF2B5EF4-FFF2-40B4-BE49-F238E27FC236}">
                <a16:creationId xmlns:a16="http://schemas.microsoft.com/office/drawing/2014/main" id="{FE1E8416-BD79-40CF-8CC3-E651EB986641}"/>
              </a:ext>
            </a:extLst>
          </p:cNvPr>
          <p:cNvPicPr>
            <a:picLocks noChangeAspect="1"/>
          </p:cNvPicPr>
          <p:nvPr/>
        </p:nvPicPr>
        <p:blipFill rotWithShape="1">
          <a:blip r:embed="rId2"/>
          <a:srcRect l="6268" r="5065"/>
          <a:stretch/>
        </p:blipFill>
        <p:spPr>
          <a:xfrm>
            <a:off x="20" y="10"/>
            <a:ext cx="9143980" cy="6857990"/>
          </a:xfrm>
          <a:prstGeom prst="rect">
            <a:avLst/>
          </a:prstGeom>
        </p:spPr>
      </p:pic>
      <p:sp>
        <p:nvSpPr>
          <p:cNvPr id="3" name="CaixaDeTexto 2">
            <a:extLst>
              <a:ext uri="{FF2B5EF4-FFF2-40B4-BE49-F238E27FC236}">
                <a16:creationId xmlns:a16="http://schemas.microsoft.com/office/drawing/2014/main" id="{E42F6CDA-A1B5-4EE2-A239-6C52F2DB763C}"/>
              </a:ext>
            </a:extLst>
          </p:cNvPr>
          <p:cNvSpPr txBox="1"/>
          <p:nvPr/>
        </p:nvSpPr>
        <p:spPr>
          <a:xfrm>
            <a:off x="385763" y="71427"/>
            <a:ext cx="2020297" cy="461665"/>
          </a:xfrm>
          <a:prstGeom prst="rect">
            <a:avLst/>
          </a:prstGeom>
          <a:noFill/>
        </p:spPr>
        <p:txBody>
          <a:bodyPr wrap="none" rtlCol="0">
            <a:spAutoFit/>
          </a:bodyPr>
          <a:lstStyle/>
          <a:p>
            <a:r>
              <a:rPr lang="en-US" sz="2400" b="1" dirty="0">
                <a:solidFill>
                  <a:schemeClr val="bg1"/>
                </a:solidFill>
              </a:rPr>
              <a:t>Team at NOVA</a:t>
            </a:r>
          </a:p>
        </p:txBody>
      </p:sp>
    </p:spTree>
    <p:extLst>
      <p:ext uri="{BB962C8B-B14F-4D97-AF65-F5344CB8AC3E}">
        <p14:creationId xmlns:p14="http://schemas.microsoft.com/office/powerpoint/2010/main" val="27425562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m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4710545" y="1856510"/>
            <a:ext cx="5541818" cy="3325091"/>
          </a:xfrm>
          <a:prstGeom prst="rect">
            <a:avLst/>
          </a:prstGeom>
        </p:spPr>
      </p:pic>
      <p:pic>
        <p:nvPicPr>
          <p:cNvPr id="2" name="Imagem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125854"/>
            <a:ext cx="5630091" cy="3164111"/>
          </a:xfrm>
          <a:prstGeom prst="rect">
            <a:avLst/>
          </a:prstGeom>
        </p:spPr>
      </p:pic>
      <p:sp>
        <p:nvSpPr>
          <p:cNvPr id="3" name="CaixaDeTexto 2"/>
          <p:cNvSpPr txBox="1"/>
          <p:nvPr/>
        </p:nvSpPr>
        <p:spPr>
          <a:xfrm>
            <a:off x="412431" y="229645"/>
            <a:ext cx="3113353" cy="461665"/>
          </a:xfrm>
          <a:prstGeom prst="rect">
            <a:avLst/>
          </a:prstGeom>
          <a:noFill/>
        </p:spPr>
        <p:txBody>
          <a:bodyPr wrap="none" rtlCol="0">
            <a:spAutoFit/>
          </a:bodyPr>
          <a:lstStyle/>
          <a:p>
            <a:r>
              <a:rPr lang="en-US" sz="2400" b="1" dirty="0">
                <a:solidFill>
                  <a:srgbClr val="C00000"/>
                </a:solidFill>
              </a:rPr>
              <a:t>Software team at work</a:t>
            </a:r>
          </a:p>
        </p:txBody>
      </p:sp>
      <p:sp>
        <p:nvSpPr>
          <p:cNvPr id="4" name="CaixaDeTexto 3"/>
          <p:cNvSpPr txBox="1"/>
          <p:nvPr/>
        </p:nvSpPr>
        <p:spPr>
          <a:xfrm>
            <a:off x="3487783" y="1136469"/>
            <a:ext cx="2315249" cy="1200329"/>
          </a:xfrm>
          <a:prstGeom prst="rect">
            <a:avLst/>
          </a:prstGeom>
          <a:noFill/>
        </p:spPr>
        <p:txBody>
          <a:bodyPr wrap="none" rtlCol="0">
            <a:spAutoFit/>
          </a:bodyPr>
          <a:lstStyle/>
          <a:p>
            <a:r>
              <a:rPr lang="en-US" dirty="0"/>
              <a:t>At VERTEX (Duisburg,</a:t>
            </a:r>
          </a:p>
          <a:p>
            <a:r>
              <a:rPr lang="en-US" dirty="0"/>
              <a:t>Germany, testing </a:t>
            </a:r>
          </a:p>
          <a:p>
            <a:r>
              <a:rPr lang="en-US" dirty="0"/>
              <a:t>Commands of antenna</a:t>
            </a:r>
          </a:p>
          <a:p>
            <a:r>
              <a:rPr lang="en-US" dirty="0"/>
              <a:t>May 25, 2016</a:t>
            </a:r>
          </a:p>
        </p:txBody>
      </p:sp>
      <p:sp>
        <p:nvSpPr>
          <p:cNvPr id="6" name="CaixaDeTexto 5"/>
          <p:cNvSpPr txBox="1"/>
          <p:nvPr/>
        </p:nvSpPr>
        <p:spPr>
          <a:xfrm>
            <a:off x="261257" y="2050869"/>
            <a:ext cx="3148106" cy="646331"/>
          </a:xfrm>
          <a:prstGeom prst="rect">
            <a:avLst/>
          </a:prstGeom>
          <a:noFill/>
        </p:spPr>
        <p:txBody>
          <a:bodyPr wrap="none" rtlCol="0">
            <a:spAutoFit/>
          </a:bodyPr>
          <a:lstStyle/>
          <a:p>
            <a:r>
              <a:rPr lang="en-US" dirty="0"/>
              <a:t>At IAG- São Paulo, May 2016,</a:t>
            </a:r>
          </a:p>
          <a:p>
            <a:r>
              <a:rPr lang="en-US" dirty="0"/>
              <a:t>With participation of 3 Chileans</a:t>
            </a:r>
          </a:p>
        </p:txBody>
      </p:sp>
    </p:spTree>
    <p:extLst>
      <p:ext uri="{BB962C8B-B14F-4D97-AF65-F5344CB8AC3E}">
        <p14:creationId xmlns:p14="http://schemas.microsoft.com/office/powerpoint/2010/main" val="29933121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9144000" cy="6858000"/>
          </a:xfrm>
          <a:prstGeom prst="rect">
            <a:avLst/>
          </a:prstGeom>
          <a:solidFill>
            <a:schemeClr val="bg1"/>
          </a:solidFill>
          <a:ln>
            <a:noFill/>
          </a:ln>
          <a:effectLst/>
        </p:spPr>
      </p:sp>
      <p:sp>
        <p:nvSpPr>
          <p:cNvPr id="14" name="Rectangle 13">
            <a:extLst>
              <a:ext uri="{FF2B5EF4-FFF2-40B4-BE49-F238E27FC236}">
                <a16:creationId xmlns:a16="http://schemas.microsoft.com/office/drawing/2014/main" id="{A4AC5506-6312-4701-8D3C-40187889A947}"/>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9144000" cy="736551"/>
          </a:xfrm>
          <a:prstGeom prst="rect">
            <a:avLst/>
          </a:pr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Imagem 5" descr="Uma imagem contendo interior, parede&#10;&#10;Descrição gerada com muito alta confiança">
            <a:extLst>
              <a:ext uri="{FF2B5EF4-FFF2-40B4-BE49-F238E27FC236}">
                <a16:creationId xmlns:a16="http://schemas.microsoft.com/office/drawing/2014/main" id="{F5F24DD2-D69F-45B6-BF2A-5B9D52377BCA}"/>
              </a:ext>
            </a:extLst>
          </p:cNvPr>
          <p:cNvPicPr>
            <a:picLocks noChangeAspect="1"/>
          </p:cNvPicPr>
          <p:nvPr/>
        </p:nvPicPr>
        <p:blipFill>
          <a:blip r:embed="rId2"/>
          <a:stretch>
            <a:fillRect/>
          </a:stretch>
        </p:blipFill>
        <p:spPr>
          <a:xfrm>
            <a:off x="666046" y="1675227"/>
            <a:ext cx="7811907" cy="4394199"/>
          </a:xfrm>
          <a:prstGeom prst="rect">
            <a:avLst/>
          </a:prstGeom>
        </p:spPr>
      </p:pic>
      <p:sp>
        <p:nvSpPr>
          <p:cNvPr id="7" name="CaixaDeTexto 6">
            <a:extLst>
              <a:ext uri="{FF2B5EF4-FFF2-40B4-BE49-F238E27FC236}">
                <a16:creationId xmlns:a16="http://schemas.microsoft.com/office/drawing/2014/main" id="{6FD4D0A1-9DBD-475D-A29A-E310A1EF8DDE}"/>
              </a:ext>
            </a:extLst>
          </p:cNvPr>
          <p:cNvSpPr txBox="1"/>
          <p:nvPr/>
        </p:nvSpPr>
        <p:spPr>
          <a:xfrm>
            <a:off x="417399" y="643467"/>
            <a:ext cx="8408193" cy="744836"/>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2800" b="1" kern="1200">
                <a:solidFill>
                  <a:schemeClr val="bg1"/>
                </a:solidFill>
                <a:latin typeface="+mj-lt"/>
                <a:ea typeface="+mj-ea"/>
                <a:cs typeface="+mj-cs"/>
              </a:rPr>
              <a:t>Prototype IF processor mounted at NOVA</a:t>
            </a:r>
          </a:p>
        </p:txBody>
      </p:sp>
    </p:spTree>
    <p:extLst>
      <p:ext uri="{BB962C8B-B14F-4D97-AF65-F5344CB8AC3E}">
        <p14:creationId xmlns:p14="http://schemas.microsoft.com/office/powerpoint/2010/main" val="16460851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471050" y="541875"/>
            <a:ext cx="5762625" cy="2524125"/>
          </a:xfrm>
          <a:prstGeom prst="rect">
            <a:avLst/>
          </a:prstGeom>
        </p:spPr>
      </p:pic>
      <p:sp>
        <p:nvSpPr>
          <p:cNvPr id="5" name="TextBox 4"/>
          <p:cNvSpPr txBox="1"/>
          <p:nvPr/>
        </p:nvSpPr>
        <p:spPr>
          <a:xfrm>
            <a:off x="1749647" y="0"/>
            <a:ext cx="4616423" cy="376946"/>
          </a:xfrm>
          <a:prstGeom prst="rect">
            <a:avLst/>
          </a:prstGeom>
          <a:noFill/>
        </p:spPr>
        <p:txBody>
          <a:bodyPr wrap="none" lIns="68500" tIns="34250" rIns="68500" bIns="34250" rtlCol="0">
            <a:spAutoFit/>
          </a:bodyPr>
          <a:lstStyle/>
          <a:p>
            <a:r>
              <a:rPr lang="en-US" sz="2000" dirty="0">
                <a:solidFill>
                  <a:srgbClr val="C00000"/>
                </a:solidFill>
              </a:rPr>
              <a:t>Fast Fourier Transform Spectrometer (RPG)</a:t>
            </a:r>
          </a:p>
        </p:txBody>
      </p:sp>
      <p:pic>
        <p:nvPicPr>
          <p:cNvPr id="6" name="Picture 5"/>
          <p:cNvPicPr>
            <a:picLocks noChangeAspect="1"/>
          </p:cNvPicPr>
          <p:nvPr/>
        </p:nvPicPr>
        <p:blipFill>
          <a:blip r:embed="rId3"/>
          <a:stretch>
            <a:fillRect/>
          </a:stretch>
        </p:blipFill>
        <p:spPr>
          <a:xfrm>
            <a:off x="1274563" y="4079395"/>
            <a:ext cx="3077799" cy="1745201"/>
          </a:xfrm>
          <a:prstGeom prst="rect">
            <a:avLst/>
          </a:prstGeom>
        </p:spPr>
      </p:pic>
      <p:sp>
        <p:nvSpPr>
          <p:cNvPr id="7" name="TextBox 6"/>
          <p:cNvSpPr txBox="1"/>
          <p:nvPr/>
        </p:nvSpPr>
        <p:spPr>
          <a:xfrm>
            <a:off x="1632183" y="606725"/>
            <a:ext cx="3301063" cy="276918"/>
          </a:xfrm>
          <a:prstGeom prst="rect">
            <a:avLst/>
          </a:prstGeom>
          <a:noFill/>
        </p:spPr>
        <p:txBody>
          <a:bodyPr wrap="none" lIns="68500" tIns="34250" rIns="68500" bIns="34250" rtlCol="0">
            <a:spAutoFit/>
          </a:bodyPr>
          <a:lstStyle/>
          <a:p>
            <a:r>
              <a:rPr lang="en-US" sz="1350" dirty="0">
                <a:solidFill>
                  <a:schemeClr val="bg1"/>
                </a:solidFill>
              </a:rPr>
              <a:t>19” crate with 8 FFTS boards and 1 controller</a:t>
            </a:r>
          </a:p>
        </p:txBody>
      </p:sp>
      <p:sp>
        <p:nvSpPr>
          <p:cNvPr id="8" name="TextBox 7"/>
          <p:cNvSpPr txBox="1"/>
          <p:nvPr/>
        </p:nvSpPr>
        <p:spPr>
          <a:xfrm>
            <a:off x="4736368" y="4079395"/>
            <a:ext cx="4003370" cy="1546496"/>
          </a:xfrm>
          <a:prstGeom prst="rect">
            <a:avLst/>
          </a:prstGeom>
          <a:noFill/>
        </p:spPr>
        <p:txBody>
          <a:bodyPr wrap="none" lIns="68500" tIns="34250" rIns="68500" bIns="34250" rtlCol="0">
            <a:spAutoFit/>
          </a:bodyPr>
          <a:lstStyle/>
          <a:p>
            <a:pPr marL="214061" indent="-214061">
              <a:buFont typeface="Arial"/>
              <a:buChar char="•"/>
            </a:pPr>
            <a:r>
              <a:rPr lang="en-US" sz="1600" b="1" dirty="0">
                <a:solidFill>
                  <a:srgbClr val="C00000"/>
                </a:solidFill>
              </a:rPr>
              <a:t>Signal Input: DC - 1.5 GHz</a:t>
            </a:r>
          </a:p>
          <a:p>
            <a:pPr marL="214061" indent="-214061">
              <a:buFont typeface="Arial"/>
              <a:buChar char="•"/>
            </a:pPr>
            <a:r>
              <a:rPr lang="en-US" sz="1600" b="1" dirty="0">
                <a:solidFill>
                  <a:srgbClr val="C00000"/>
                </a:solidFill>
              </a:rPr>
              <a:t>ADC: 8 bit</a:t>
            </a:r>
          </a:p>
          <a:p>
            <a:pPr marL="214061" indent="-214061">
              <a:buFont typeface="Arial"/>
              <a:buChar char="•"/>
            </a:pPr>
            <a:r>
              <a:rPr lang="en-US" sz="1600" b="1" dirty="0">
                <a:solidFill>
                  <a:srgbClr val="C00000"/>
                </a:solidFill>
              </a:rPr>
              <a:t>DSPL </a:t>
            </a:r>
            <a:r>
              <a:rPr lang="en-US" sz="1600" b="1" dirty="0" err="1">
                <a:solidFill>
                  <a:srgbClr val="C00000"/>
                </a:solidFill>
              </a:rPr>
              <a:t>Polyphase</a:t>
            </a:r>
            <a:r>
              <a:rPr lang="en-US" sz="1600" b="1" dirty="0">
                <a:solidFill>
                  <a:srgbClr val="C00000"/>
                </a:solidFill>
              </a:rPr>
              <a:t> filter bank (FFT)</a:t>
            </a:r>
          </a:p>
          <a:p>
            <a:pPr marL="214061" indent="-214061">
              <a:buFont typeface="Arial"/>
              <a:buChar char="•"/>
            </a:pPr>
            <a:r>
              <a:rPr lang="en-US" sz="1600" b="1" dirty="0">
                <a:solidFill>
                  <a:srgbClr val="C00000"/>
                </a:solidFill>
              </a:rPr>
              <a:t>Resolution: 212 KHz @1.5 GHz BW</a:t>
            </a:r>
          </a:p>
          <a:p>
            <a:pPr marL="214061" indent="-214061">
              <a:buFont typeface="Arial"/>
              <a:buChar char="•"/>
            </a:pPr>
            <a:r>
              <a:rPr lang="en-US" sz="1600" b="1" dirty="0">
                <a:solidFill>
                  <a:srgbClr val="C00000"/>
                </a:solidFill>
              </a:rPr>
              <a:t>Channel spacing 183 KHz</a:t>
            </a:r>
          </a:p>
          <a:p>
            <a:pPr marL="214061" indent="-214061">
              <a:buFont typeface="Arial"/>
              <a:buChar char="•"/>
            </a:pPr>
            <a:r>
              <a:rPr lang="en-US" sz="1600" b="1" dirty="0">
                <a:solidFill>
                  <a:srgbClr val="C00000"/>
                </a:solidFill>
              </a:rPr>
              <a:t>Spectral Channels: 8192 (8K) @1.5 GHz BW</a:t>
            </a:r>
          </a:p>
        </p:txBody>
      </p:sp>
    </p:spTree>
    <p:extLst>
      <p:ext uri="{BB962C8B-B14F-4D97-AF65-F5344CB8AC3E}">
        <p14:creationId xmlns:p14="http://schemas.microsoft.com/office/powerpoint/2010/main" val="20706330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a:extLst>
              <a:ext uri="{FF2B5EF4-FFF2-40B4-BE49-F238E27FC236}">
                <a16:creationId xmlns:a16="http://schemas.microsoft.com/office/drawing/2014/main" id="{CB0ECAAF-430D-42CA-8C17-DFDB79D1EDF7}"/>
              </a:ext>
            </a:extLst>
          </p:cNvPr>
          <p:cNvPicPr>
            <a:picLocks noChangeAspect="1"/>
          </p:cNvPicPr>
          <p:nvPr/>
        </p:nvPicPr>
        <p:blipFill>
          <a:blip r:embed="rId2"/>
          <a:stretch>
            <a:fillRect/>
          </a:stretch>
        </p:blipFill>
        <p:spPr>
          <a:xfrm>
            <a:off x="0" y="857250"/>
            <a:ext cx="9144000" cy="5143500"/>
          </a:xfrm>
          <a:prstGeom prst="rect">
            <a:avLst/>
          </a:prstGeom>
        </p:spPr>
      </p:pic>
      <p:sp>
        <p:nvSpPr>
          <p:cNvPr id="2" name="CaixaDeTexto 1">
            <a:extLst>
              <a:ext uri="{FF2B5EF4-FFF2-40B4-BE49-F238E27FC236}">
                <a16:creationId xmlns:a16="http://schemas.microsoft.com/office/drawing/2014/main" id="{0C941B4F-7C78-4783-A539-44192BBA3004}"/>
              </a:ext>
            </a:extLst>
          </p:cNvPr>
          <p:cNvSpPr txBox="1"/>
          <p:nvPr/>
        </p:nvSpPr>
        <p:spPr>
          <a:xfrm>
            <a:off x="1414462" y="214313"/>
            <a:ext cx="4029501" cy="369332"/>
          </a:xfrm>
          <a:prstGeom prst="rect">
            <a:avLst/>
          </a:prstGeom>
          <a:noFill/>
        </p:spPr>
        <p:txBody>
          <a:bodyPr wrap="none" rtlCol="0">
            <a:spAutoFit/>
          </a:bodyPr>
          <a:lstStyle/>
          <a:p>
            <a:r>
              <a:rPr lang="en-US" b="1" dirty="0"/>
              <a:t>Holographic receiver belonging to ALMA</a:t>
            </a:r>
          </a:p>
        </p:txBody>
      </p:sp>
    </p:spTree>
    <p:extLst>
      <p:ext uri="{BB962C8B-B14F-4D97-AF65-F5344CB8AC3E}">
        <p14:creationId xmlns:p14="http://schemas.microsoft.com/office/powerpoint/2010/main" val="308570673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9144000" cy="6858000"/>
          </a:xfrm>
          <a:prstGeom prst="rect">
            <a:avLst/>
          </a:prstGeom>
          <a:solidFill>
            <a:schemeClr val="bg1"/>
          </a:solidFill>
          <a:ln>
            <a:noFill/>
          </a:ln>
          <a:effectLst/>
        </p:spPr>
      </p:sp>
      <p:sp>
        <p:nvSpPr>
          <p:cNvPr id="11" name="Rectangle 10">
            <a:extLst>
              <a:ext uri="{FF2B5EF4-FFF2-40B4-BE49-F238E27FC236}">
                <a16:creationId xmlns:a16="http://schemas.microsoft.com/office/drawing/2014/main" id="{A4AC5506-6312-4701-8D3C-40187889A947}"/>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9144000" cy="736551"/>
          </a:xfrm>
          <a:prstGeom prst="rect">
            <a:avLst/>
          </a:pr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Espaço Reservado para Conteúdo 3">
            <a:extLst>
              <a:ext uri="{FF2B5EF4-FFF2-40B4-BE49-F238E27FC236}">
                <a16:creationId xmlns:a16="http://schemas.microsoft.com/office/drawing/2014/main" id="{6537B444-4271-4517-B623-E54BD85A9C7F}"/>
              </a:ext>
            </a:extLst>
          </p:cNvPr>
          <p:cNvPicPr>
            <a:picLocks noGrp="1" noChangeAspect="1"/>
          </p:cNvPicPr>
          <p:nvPr>
            <p:ph idx="1"/>
          </p:nvPr>
        </p:nvPicPr>
        <p:blipFill>
          <a:blip r:embed="rId2"/>
          <a:stretch>
            <a:fillRect/>
          </a:stretch>
        </p:blipFill>
        <p:spPr>
          <a:xfrm>
            <a:off x="646793" y="1388303"/>
            <a:ext cx="8178799" cy="3762247"/>
          </a:xfrm>
          <a:prstGeom prst="rect">
            <a:avLst/>
          </a:prstGeom>
        </p:spPr>
      </p:pic>
      <p:sp>
        <p:nvSpPr>
          <p:cNvPr id="2" name="Título 1">
            <a:extLst>
              <a:ext uri="{FF2B5EF4-FFF2-40B4-BE49-F238E27FC236}">
                <a16:creationId xmlns:a16="http://schemas.microsoft.com/office/drawing/2014/main" id="{C589D70A-D416-4D02-B1C3-D9C291F9EE7C}"/>
              </a:ext>
            </a:extLst>
          </p:cNvPr>
          <p:cNvSpPr>
            <a:spLocks noGrp="1"/>
          </p:cNvSpPr>
          <p:nvPr>
            <p:ph type="title"/>
          </p:nvPr>
        </p:nvSpPr>
        <p:spPr>
          <a:xfrm>
            <a:off x="417399" y="643467"/>
            <a:ext cx="8408193" cy="744836"/>
          </a:xfrm>
        </p:spPr>
        <p:txBody>
          <a:bodyPr vert="horz" lIns="91440" tIns="45720" rIns="91440" bIns="45720" rtlCol="0" anchor="ctr">
            <a:normAutofit/>
          </a:bodyPr>
          <a:lstStyle/>
          <a:p>
            <a:pPr algn="ctr"/>
            <a:r>
              <a:rPr lang="en-US" sz="2800" kern="1200" dirty="0">
                <a:solidFill>
                  <a:schemeClr val="bg1"/>
                </a:solidFill>
                <a:latin typeface="+mj-lt"/>
                <a:ea typeface="+mj-ea"/>
                <a:cs typeface="+mj-cs"/>
              </a:rPr>
              <a:t>Optical Telescope for pointing</a:t>
            </a:r>
          </a:p>
        </p:txBody>
      </p:sp>
      <p:pic>
        <p:nvPicPr>
          <p:cNvPr id="5" name="Imagem 4">
            <a:extLst>
              <a:ext uri="{FF2B5EF4-FFF2-40B4-BE49-F238E27FC236}">
                <a16:creationId xmlns:a16="http://schemas.microsoft.com/office/drawing/2014/main" id="{181D50C3-7380-44D4-8340-47FF69C91F09}"/>
              </a:ext>
            </a:extLst>
          </p:cNvPr>
          <p:cNvPicPr>
            <a:picLocks noChangeAspect="1"/>
          </p:cNvPicPr>
          <p:nvPr/>
        </p:nvPicPr>
        <p:blipFill>
          <a:blip r:embed="rId3"/>
          <a:stretch>
            <a:fillRect/>
          </a:stretch>
        </p:blipFill>
        <p:spPr>
          <a:xfrm>
            <a:off x="4328826" y="4241038"/>
            <a:ext cx="3357849" cy="2511411"/>
          </a:xfrm>
          <a:prstGeom prst="rect">
            <a:avLst/>
          </a:prstGeom>
        </p:spPr>
      </p:pic>
    </p:spTree>
    <p:extLst>
      <p:ext uri="{BB962C8B-B14F-4D97-AF65-F5344CB8AC3E}">
        <p14:creationId xmlns:p14="http://schemas.microsoft.com/office/powerpoint/2010/main" val="1788421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1048871" y="179434"/>
            <a:ext cx="6858000" cy="857250"/>
          </a:xfrm>
        </p:spPr>
        <p:txBody>
          <a:bodyPr>
            <a:normAutofit/>
          </a:bodyPr>
          <a:lstStyle/>
          <a:p>
            <a:r>
              <a:rPr lang="en-US" sz="2100" dirty="0">
                <a:latin typeface="Arial Black" pitchFamily="34" charset="0"/>
              </a:rPr>
              <a:t>LLAMA scientific objectives </a:t>
            </a:r>
            <a:br>
              <a:rPr lang="en-US" dirty="0">
                <a:latin typeface="Arial Black" pitchFamily="34" charset="0"/>
              </a:rPr>
            </a:br>
            <a:endParaRPr lang="en-US" sz="3000" dirty="0"/>
          </a:p>
        </p:txBody>
      </p:sp>
      <p:sp>
        <p:nvSpPr>
          <p:cNvPr id="35843" name="Rectangle 3"/>
          <p:cNvSpPr>
            <a:spLocks noGrp="1" noChangeArrowheads="1"/>
          </p:cNvSpPr>
          <p:nvPr>
            <p:ph idx="1"/>
          </p:nvPr>
        </p:nvSpPr>
        <p:spPr>
          <a:xfrm>
            <a:off x="722065" y="1176224"/>
            <a:ext cx="6436448" cy="3988178"/>
          </a:xfrm>
        </p:spPr>
        <p:txBody>
          <a:bodyPr>
            <a:noAutofit/>
          </a:bodyPr>
          <a:lstStyle/>
          <a:p>
            <a:pPr>
              <a:lnSpc>
                <a:spcPct val="90000"/>
              </a:lnSpc>
            </a:pPr>
            <a:r>
              <a:rPr lang="en-US" sz="1800" b="1" dirty="0">
                <a:solidFill>
                  <a:srgbClr val="FF0000"/>
                </a:solidFill>
              </a:rPr>
              <a:t>VLBI images </a:t>
            </a:r>
            <a:r>
              <a:rPr lang="en-US" sz="1800" b="1" dirty="0">
                <a:solidFill>
                  <a:schemeClr val="accent1">
                    <a:lumMod val="75000"/>
                  </a:schemeClr>
                </a:solidFill>
              </a:rPr>
              <a:t>of regions a few times the horizon size of super-      massive  black holes (e.g. </a:t>
            </a:r>
            <a:r>
              <a:rPr lang="en-US" sz="1800" b="1" dirty="0" err="1">
                <a:solidFill>
                  <a:schemeClr val="accent1">
                    <a:lumMod val="75000"/>
                  </a:schemeClr>
                </a:solidFill>
              </a:rPr>
              <a:t>Sgr</a:t>
            </a:r>
            <a:r>
              <a:rPr lang="en-US" sz="1800" b="1" dirty="0">
                <a:solidFill>
                  <a:schemeClr val="accent1">
                    <a:lumMod val="75000"/>
                  </a:schemeClr>
                </a:solidFill>
              </a:rPr>
              <a:t> A*, Cen A, etc.).</a:t>
            </a:r>
          </a:p>
          <a:p>
            <a:pPr marL="0" indent="0">
              <a:buNone/>
            </a:pPr>
            <a:r>
              <a:rPr lang="en-US" sz="1800" b="1" dirty="0">
                <a:solidFill>
                  <a:schemeClr val="accent1">
                    <a:lumMod val="75000"/>
                  </a:schemeClr>
                </a:solidFill>
              </a:rPr>
              <a:t>       Event Horizon Telescope     Several mm </a:t>
            </a:r>
            <a:r>
              <a:rPr lang="en-US" sz="1800" b="1" dirty="0" err="1">
                <a:solidFill>
                  <a:schemeClr val="accent1">
                    <a:lumMod val="75000"/>
                  </a:schemeClr>
                </a:solidFill>
              </a:rPr>
              <a:t>radiotelescopes</a:t>
            </a:r>
            <a:r>
              <a:rPr lang="en-US" sz="1800" b="1" dirty="0">
                <a:solidFill>
                  <a:schemeClr val="accent1">
                    <a:lumMod val="75000"/>
                  </a:schemeClr>
                </a:solidFill>
              </a:rPr>
              <a:t>  with           	Thousand km   separations  to observe the Black Hole of 	our Galaxy</a:t>
            </a:r>
          </a:p>
          <a:p>
            <a:pPr>
              <a:lnSpc>
                <a:spcPct val="90000"/>
              </a:lnSpc>
            </a:pPr>
            <a:r>
              <a:rPr lang="en-US" sz="1800" b="1" dirty="0">
                <a:solidFill>
                  <a:schemeClr val="accent5">
                    <a:lumMod val="75000"/>
                  </a:schemeClr>
                </a:solidFill>
                <a:ea typeface="ＭＳ Ｐゴシック" pitchFamily="34" charset="-128"/>
              </a:rPr>
              <a:t>Galaxy Formation in the Early Universe</a:t>
            </a:r>
            <a:endParaRPr lang="en-US" sz="1800" b="1" dirty="0">
              <a:solidFill>
                <a:schemeClr val="accent5">
                  <a:lumMod val="75000"/>
                </a:schemeClr>
              </a:solidFill>
            </a:endParaRPr>
          </a:p>
          <a:p>
            <a:pPr>
              <a:lnSpc>
                <a:spcPct val="90000"/>
              </a:lnSpc>
            </a:pPr>
            <a:r>
              <a:rPr lang="en-US" sz="1800" b="1" dirty="0">
                <a:solidFill>
                  <a:schemeClr val="accent5">
                    <a:lumMod val="75000"/>
                  </a:schemeClr>
                </a:solidFill>
              </a:rPr>
              <a:t>Extragalactic </a:t>
            </a:r>
            <a:r>
              <a:rPr lang="en-US" sz="1800" b="1" dirty="0" err="1">
                <a:solidFill>
                  <a:schemeClr val="accent5">
                    <a:lumMod val="75000"/>
                  </a:schemeClr>
                </a:solidFill>
              </a:rPr>
              <a:t>megamasers</a:t>
            </a:r>
            <a:r>
              <a:rPr lang="en-US" sz="1800" b="1" dirty="0">
                <a:solidFill>
                  <a:schemeClr val="accent5">
                    <a:lumMod val="75000"/>
                  </a:schemeClr>
                </a:solidFill>
              </a:rPr>
              <a:t> of water molecules</a:t>
            </a:r>
          </a:p>
          <a:p>
            <a:pPr>
              <a:lnSpc>
                <a:spcPct val="90000"/>
              </a:lnSpc>
            </a:pPr>
            <a:r>
              <a:rPr lang="en-US" sz="1800" b="1" dirty="0">
                <a:solidFill>
                  <a:schemeClr val="accent5">
                    <a:lumMod val="75000"/>
                  </a:schemeClr>
                </a:solidFill>
              </a:rPr>
              <a:t>Masers of recombination lines of the hydrogen atom.</a:t>
            </a:r>
          </a:p>
          <a:p>
            <a:pPr>
              <a:lnSpc>
                <a:spcPct val="90000"/>
              </a:lnSpc>
            </a:pPr>
            <a:r>
              <a:rPr lang="en-US" sz="1800" b="1" dirty="0" err="1">
                <a:solidFill>
                  <a:srgbClr val="FF0000"/>
                </a:solidFill>
              </a:rPr>
              <a:t>Astrochemistry</a:t>
            </a:r>
            <a:r>
              <a:rPr lang="en-US" sz="1800" b="1" dirty="0">
                <a:solidFill>
                  <a:srgbClr val="FF0000"/>
                </a:solidFill>
              </a:rPr>
              <a:t>: molecular evolution of interstellar clouds</a:t>
            </a:r>
          </a:p>
          <a:p>
            <a:pPr>
              <a:lnSpc>
                <a:spcPct val="90000"/>
              </a:lnSpc>
            </a:pPr>
            <a:r>
              <a:rPr lang="en-US" sz="1800" b="1" dirty="0">
                <a:solidFill>
                  <a:schemeClr val="accent5">
                    <a:lumMod val="75000"/>
                  </a:schemeClr>
                </a:solidFill>
              </a:rPr>
              <a:t>Spiral structure of the Galaxy and other galaxies</a:t>
            </a:r>
          </a:p>
          <a:p>
            <a:pPr>
              <a:lnSpc>
                <a:spcPct val="90000"/>
              </a:lnSpc>
            </a:pPr>
            <a:r>
              <a:rPr lang="en-US" sz="1800" b="1" dirty="0">
                <a:solidFill>
                  <a:schemeClr val="accent5">
                    <a:lumMod val="75000"/>
                  </a:schemeClr>
                </a:solidFill>
              </a:rPr>
              <a:t>Molecular absorption in front of quasars at very high </a:t>
            </a:r>
            <a:r>
              <a:rPr lang="en-US" sz="1800" b="1" dirty="0" err="1">
                <a:solidFill>
                  <a:schemeClr val="accent5">
                    <a:lumMod val="75000"/>
                  </a:schemeClr>
                </a:solidFill>
              </a:rPr>
              <a:t>Zs</a:t>
            </a:r>
            <a:endParaRPr lang="en-US" sz="1800" b="1" dirty="0">
              <a:solidFill>
                <a:schemeClr val="accent5">
                  <a:lumMod val="75000"/>
                </a:schemeClr>
              </a:solidFill>
            </a:endParaRPr>
          </a:p>
          <a:p>
            <a:pPr>
              <a:lnSpc>
                <a:spcPct val="90000"/>
              </a:lnSpc>
            </a:pPr>
            <a:r>
              <a:rPr lang="en-US" sz="1800" b="1" dirty="0">
                <a:solidFill>
                  <a:schemeClr val="accent5">
                    <a:lumMod val="75000"/>
                  </a:schemeClr>
                </a:solidFill>
              </a:rPr>
              <a:t>Non-thermal processes in stellar magneto-spheres</a:t>
            </a:r>
          </a:p>
          <a:p>
            <a:pPr>
              <a:lnSpc>
                <a:spcPct val="90000"/>
              </a:lnSpc>
            </a:pPr>
            <a:r>
              <a:rPr lang="en-US" sz="1800" b="1" dirty="0">
                <a:solidFill>
                  <a:schemeClr val="accent5">
                    <a:lumMod val="75000"/>
                  </a:schemeClr>
                </a:solidFill>
              </a:rPr>
              <a:t>Extra-solar planets and proto-planetary disks</a:t>
            </a:r>
          </a:p>
          <a:p>
            <a:pPr>
              <a:lnSpc>
                <a:spcPct val="90000"/>
              </a:lnSpc>
            </a:pPr>
            <a:r>
              <a:rPr lang="en-US" sz="1800" b="1" dirty="0" err="1">
                <a:solidFill>
                  <a:schemeClr val="accent5">
                    <a:lumMod val="75000"/>
                  </a:schemeClr>
                </a:solidFill>
              </a:rPr>
              <a:t>Polarimetry</a:t>
            </a:r>
            <a:r>
              <a:rPr lang="en-US" sz="1800" b="1" dirty="0">
                <a:solidFill>
                  <a:schemeClr val="accent5">
                    <a:lumMod val="75000"/>
                  </a:schemeClr>
                </a:solidFill>
              </a:rPr>
              <a:t> of radio sources and of the Interstellar Medium</a:t>
            </a:r>
          </a:p>
          <a:p>
            <a:pPr>
              <a:lnSpc>
                <a:spcPct val="90000"/>
              </a:lnSpc>
            </a:pPr>
            <a:r>
              <a:rPr lang="en-US" sz="1800" b="1" dirty="0">
                <a:solidFill>
                  <a:srgbClr val="FF0000"/>
                </a:solidFill>
              </a:rPr>
              <a:t>Solar Physics</a:t>
            </a:r>
          </a:p>
        </p:txBody>
      </p:sp>
    </p:spTree>
    <p:extLst>
      <p:ext uri="{BB962C8B-B14F-4D97-AF65-F5344CB8AC3E}">
        <p14:creationId xmlns:p14="http://schemas.microsoft.com/office/powerpoint/2010/main" val="30646843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a:extLst>
              <a:ext uri="{FF2B5EF4-FFF2-40B4-BE49-F238E27FC236}">
                <a16:creationId xmlns:a16="http://schemas.microsoft.com/office/drawing/2014/main" id="{457AA531-A05E-4ABC-B32C-7B160A43A508}"/>
              </a:ext>
            </a:extLst>
          </p:cNvPr>
          <p:cNvPicPr>
            <a:picLocks noChangeAspect="1"/>
          </p:cNvPicPr>
          <p:nvPr/>
        </p:nvPicPr>
        <p:blipFill>
          <a:blip r:embed="rId2"/>
          <a:stretch>
            <a:fillRect/>
          </a:stretch>
        </p:blipFill>
        <p:spPr>
          <a:xfrm>
            <a:off x="100013" y="100013"/>
            <a:ext cx="8927747" cy="5925792"/>
          </a:xfrm>
          <a:prstGeom prst="rect">
            <a:avLst/>
          </a:prstGeom>
        </p:spPr>
      </p:pic>
      <p:sp>
        <p:nvSpPr>
          <p:cNvPr id="3" name="CaixaDeTexto 2">
            <a:extLst>
              <a:ext uri="{FF2B5EF4-FFF2-40B4-BE49-F238E27FC236}">
                <a16:creationId xmlns:a16="http://schemas.microsoft.com/office/drawing/2014/main" id="{417FD99D-0798-441C-87F0-9AB3EDC84DFC}"/>
              </a:ext>
            </a:extLst>
          </p:cNvPr>
          <p:cNvSpPr txBox="1"/>
          <p:nvPr/>
        </p:nvSpPr>
        <p:spPr>
          <a:xfrm>
            <a:off x="214313" y="6172201"/>
            <a:ext cx="4464812" cy="461665"/>
          </a:xfrm>
          <a:prstGeom prst="rect">
            <a:avLst/>
          </a:prstGeom>
          <a:noFill/>
        </p:spPr>
        <p:txBody>
          <a:bodyPr wrap="none" rtlCol="0">
            <a:spAutoFit/>
          </a:bodyPr>
          <a:lstStyle/>
          <a:p>
            <a:r>
              <a:rPr lang="en-US" sz="2400" b="1" dirty="0"/>
              <a:t>In one year we will look like APEX</a:t>
            </a:r>
          </a:p>
        </p:txBody>
      </p:sp>
      <p:sp>
        <p:nvSpPr>
          <p:cNvPr id="4" name="CaixaDeTexto 3">
            <a:extLst>
              <a:ext uri="{FF2B5EF4-FFF2-40B4-BE49-F238E27FC236}">
                <a16:creationId xmlns:a16="http://schemas.microsoft.com/office/drawing/2014/main" id="{38146987-3FB9-4AE9-9C3D-C6F0926A65EE}"/>
              </a:ext>
            </a:extLst>
          </p:cNvPr>
          <p:cNvSpPr txBox="1"/>
          <p:nvPr/>
        </p:nvSpPr>
        <p:spPr>
          <a:xfrm>
            <a:off x="7072313" y="6033701"/>
            <a:ext cx="1672253" cy="646331"/>
          </a:xfrm>
          <a:prstGeom prst="rect">
            <a:avLst/>
          </a:prstGeom>
          <a:noFill/>
        </p:spPr>
        <p:txBody>
          <a:bodyPr wrap="none" rtlCol="0">
            <a:spAutoFit/>
          </a:bodyPr>
          <a:lstStyle/>
          <a:p>
            <a:r>
              <a:rPr lang="en-US" dirty="0"/>
              <a:t>12 m diameter</a:t>
            </a:r>
          </a:p>
          <a:p>
            <a:r>
              <a:rPr lang="en-US" dirty="0"/>
              <a:t>4800 m altitude</a:t>
            </a:r>
          </a:p>
        </p:txBody>
      </p:sp>
      <p:sp>
        <p:nvSpPr>
          <p:cNvPr id="5" name="CaixaDeTexto 4">
            <a:extLst>
              <a:ext uri="{FF2B5EF4-FFF2-40B4-BE49-F238E27FC236}">
                <a16:creationId xmlns:a16="http://schemas.microsoft.com/office/drawing/2014/main" id="{1212FBD9-4692-4A65-B3A2-7F03D3A6B947}"/>
              </a:ext>
            </a:extLst>
          </p:cNvPr>
          <p:cNvSpPr txBox="1"/>
          <p:nvPr/>
        </p:nvSpPr>
        <p:spPr>
          <a:xfrm>
            <a:off x="6228812" y="6033701"/>
            <a:ext cx="843501" cy="369332"/>
          </a:xfrm>
          <a:prstGeom prst="rect">
            <a:avLst/>
          </a:prstGeom>
          <a:noFill/>
        </p:spPr>
        <p:txBody>
          <a:bodyPr wrap="none" rtlCol="0">
            <a:spAutoFit/>
          </a:bodyPr>
          <a:lstStyle/>
          <a:p>
            <a:r>
              <a:rPr lang="en-US" dirty="0"/>
              <a:t>LLAMA</a:t>
            </a:r>
          </a:p>
        </p:txBody>
      </p:sp>
    </p:spTree>
    <p:extLst>
      <p:ext uri="{BB962C8B-B14F-4D97-AF65-F5344CB8AC3E}">
        <p14:creationId xmlns:p14="http://schemas.microsoft.com/office/powerpoint/2010/main" val="411261610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Conteúdo 3"/>
          <p:cNvSpPr>
            <a:spLocks noGrp="1"/>
          </p:cNvSpPr>
          <p:nvPr>
            <p:ph idx="1"/>
          </p:nvPr>
        </p:nvSpPr>
        <p:spPr>
          <a:xfrm>
            <a:off x="628650" y="1205069"/>
            <a:ext cx="7886700" cy="4351338"/>
          </a:xfrm>
        </p:spPr>
        <p:txBody>
          <a:bodyPr>
            <a:normAutofit/>
          </a:bodyPr>
          <a:lstStyle/>
          <a:p>
            <a:pPr marL="0" indent="0">
              <a:buNone/>
            </a:pPr>
            <a:r>
              <a:rPr lang="en-US" sz="2000" b="1" dirty="0"/>
              <a:t>The basic questions of how, why and what molecular complexity is  reached are  still  unanswered</a:t>
            </a:r>
            <a:r>
              <a:rPr lang="en-US" sz="2000" dirty="0"/>
              <a:t>.  </a:t>
            </a:r>
          </a:p>
          <a:p>
            <a:r>
              <a:rPr lang="en-US" sz="2000" dirty="0"/>
              <a:t>The  way  forward  is  to  collect  high  resolution  unbiased  spectra covering the largest possible frequency range, in order to have the most complete census of the present species, towards the largest possible sample of sources representing the various phases the Solar System passed through.</a:t>
            </a:r>
          </a:p>
        </p:txBody>
      </p:sp>
      <p:pic>
        <p:nvPicPr>
          <p:cNvPr id="2" name="Imagem 1"/>
          <p:cNvPicPr>
            <a:picLocks noChangeAspect="1"/>
          </p:cNvPicPr>
          <p:nvPr/>
        </p:nvPicPr>
        <p:blipFill>
          <a:blip r:embed="rId2"/>
          <a:stretch>
            <a:fillRect/>
          </a:stretch>
        </p:blipFill>
        <p:spPr>
          <a:xfrm>
            <a:off x="7661564" y="5565533"/>
            <a:ext cx="1267213" cy="1163414"/>
          </a:xfrm>
          <a:prstGeom prst="rect">
            <a:avLst/>
          </a:prstGeom>
        </p:spPr>
      </p:pic>
      <p:sp>
        <p:nvSpPr>
          <p:cNvPr id="3" name="CaixaDeTexto 2"/>
          <p:cNvSpPr txBox="1"/>
          <p:nvPr/>
        </p:nvSpPr>
        <p:spPr>
          <a:xfrm>
            <a:off x="628650" y="374072"/>
            <a:ext cx="7254586" cy="830997"/>
          </a:xfrm>
          <a:prstGeom prst="rect">
            <a:avLst/>
          </a:prstGeom>
          <a:noFill/>
        </p:spPr>
        <p:txBody>
          <a:bodyPr wrap="square" rtlCol="0">
            <a:spAutoFit/>
          </a:bodyPr>
          <a:lstStyle/>
          <a:p>
            <a:r>
              <a:rPr lang="en-US" sz="2400" dirty="0">
                <a:solidFill>
                  <a:srgbClr val="C00000"/>
                </a:solidFill>
              </a:rPr>
              <a:t>Astrochemistry: evolution of molecular complexity in space           important role of Bertrand </a:t>
            </a:r>
            <a:r>
              <a:rPr lang="en-US" sz="2400" dirty="0" err="1">
                <a:solidFill>
                  <a:srgbClr val="C00000"/>
                </a:solidFill>
              </a:rPr>
              <a:t>Lefloch</a:t>
            </a:r>
            <a:endParaRPr lang="en-US" sz="2400" dirty="0">
              <a:solidFill>
                <a:srgbClr val="C00000"/>
              </a:solidFill>
            </a:endParaRPr>
          </a:p>
        </p:txBody>
      </p:sp>
      <p:pic>
        <p:nvPicPr>
          <p:cNvPr id="5" name="Imagem 4"/>
          <p:cNvPicPr>
            <a:picLocks noChangeAspect="1"/>
          </p:cNvPicPr>
          <p:nvPr/>
        </p:nvPicPr>
        <p:blipFill>
          <a:blip r:embed="rId3"/>
          <a:stretch>
            <a:fillRect/>
          </a:stretch>
        </p:blipFill>
        <p:spPr>
          <a:xfrm>
            <a:off x="762874" y="3576166"/>
            <a:ext cx="4232564" cy="2875850"/>
          </a:xfrm>
          <a:prstGeom prst="rect">
            <a:avLst/>
          </a:prstGeom>
        </p:spPr>
      </p:pic>
      <p:pic>
        <p:nvPicPr>
          <p:cNvPr id="6" name="Imagem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74658" y="5565533"/>
            <a:ext cx="1506071" cy="906381"/>
          </a:xfrm>
          <a:prstGeom prst="rect">
            <a:avLst/>
          </a:prstGeom>
        </p:spPr>
      </p:pic>
      <p:sp>
        <p:nvSpPr>
          <p:cNvPr id="7" name="CaixaDeTexto 6"/>
          <p:cNvSpPr txBox="1"/>
          <p:nvPr/>
        </p:nvSpPr>
        <p:spPr>
          <a:xfrm>
            <a:off x="5484646" y="5196201"/>
            <a:ext cx="2541495" cy="369332"/>
          </a:xfrm>
          <a:prstGeom prst="rect">
            <a:avLst/>
          </a:prstGeom>
          <a:noFill/>
        </p:spPr>
        <p:txBody>
          <a:bodyPr wrap="square" rtlCol="0">
            <a:spAutoFit/>
          </a:bodyPr>
          <a:lstStyle/>
          <a:p>
            <a:r>
              <a:rPr lang="en-US" dirty="0"/>
              <a:t>Glycine</a:t>
            </a:r>
          </a:p>
        </p:txBody>
      </p:sp>
      <p:sp>
        <p:nvSpPr>
          <p:cNvPr id="8" name="CaixaDeTexto 7"/>
          <p:cNvSpPr txBox="1"/>
          <p:nvPr/>
        </p:nvSpPr>
        <p:spPr>
          <a:xfrm>
            <a:off x="7661564" y="5057701"/>
            <a:ext cx="1372683" cy="646331"/>
          </a:xfrm>
          <a:prstGeom prst="rect">
            <a:avLst/>
          </a:prstGeom>
          <a:noFill/>
        </p:spPr>
        <p:txBody>
          <a:bodyPr wrap="none" rtlCol="0">
            <a:spAutoFit/>
          </a:bodyPr>
          <a:lstStyle/>
          <a:p>
            <a:r>
              <a:rPr lang="en-US" dirty="0"/>
              <a:t>Urea-clearly </a:t>
            </a:r>
          </a:p>
          <a:p>
            <a:r>
              <a:rPr lang="en-US" dirty="0"/>
              <a:t>detected</a:t>
            </a:r>
          </a:p>
        </p:txBody>
      </p:sp>
      <p:sp>
        <p:nvSpPr>
          <p:cNvPr id="9" name="CaixaDeTexto 8"/>
          <p:cNvSpPr txBox="1"/>
          <p:nvPr/>
        </p:nvSpPr>
        <p:spPr>
          <a:xfrm flipH="1">
            <a:off x="899463" y="6547874"/>
            <a:ext cx="4095975" cy="369332"/>
          </a:xfrm>
          <a:prstGeom prst="rect">
            <a:avLst/>
          </a:prstGeom>
          <a:noFill/>
        </p:spPr>
        <p:txBody>
          <a:bodyPr wrap="square" rtlCol="0">
            <a:spAutoFit/>
          </a:bodyPr>
          <a:lstStyle/>
          <a:p>
            <a:r>
              <a:rPr lang="en-US" dirty="0">
                <a:solidFill>
                  <a:schemeClr val="accent2"/>
                </a:solidFill>
              </a:rPr>
              <a:t>Radio spectrum of Orion molecular cloud</a:t>
            </a:r>
          </a:p>
        </p:txBody>
      </p:sp>
    </p:spTree>
    <p:extLst>
      <p:ext uri="{BB962C8B-B14F-4D97-AF65-F5344CB8AC3E}">
        <p14:creationId xmlns:p14="http://schemas.microsoft.com/office/powerpoint/2010/main" val="18960183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p:cNvPicPr>
            <a:picLocks noChangeAspect="1"/>
          </p:cNvPicPr>
          <p:nvPr/>
        </p:nvPicPr>
        <p:blipFill>
          <a:blip r:embed="rId2"/>
          <a:stretch>
            <a:fillRect/>
          </a:stretch>
        </p:blipFill>
        <p:spPr>
          <a:xfrm>
            <a:off x="4987635" y="0"/>
            <a:ext cx="4012681" cy="3210145"/>
          </a:xfrm>
          <a:prstGeom prst="rect">
            <a:avLst/>
          </a:prstGeom>
        </p:spPr>
      </p:pic>
      <p:pic>
        <p:nvPicPr>
          <p:cNvPr id="5" name="Imagem 4"/>
          <p:cNvPicPr>
            <a:picLocks noChangeAspect="1"/>
          </p:cNvPicPr>
          <p:nvPr/>
        </p:nvPicPr>
        <p:blipFill>
          <a:blip r:embed="rId3"/>
          <a:stretch>
            <a:fillRect/>
          </a:stretch>
        </p:blipFill>
        <p:spPr>
          <a:xfrm>
            <a:off x="4047263" y="3342835"/>
            <a:ext cx="4953053" cy="3335056"/>
          </a:xfrm>
          <a:prstGeom prst="rect">
            <a:avLst/>
          </a:prstGeom>
        </p:spPr>
      </p:pic>
      <p:sp>
        <p:nvSpPr>
          <p:cNvPr id="7" name="CaixaDeTexto 6"/>
          <p:cNvSpPr txBox="1"/>
          <p:nvPr/>
        </p:nvSpPr>
        <p:spPr>
          <a:xfrm>
            <a:off x="106626" y="1570278"/>
            <a:ext cx="4521944" cy="1200329"/>
          </a:xfrm>
          <a:prstGeom prst="rect">
            <a:avLst/>
          </a:prstGeom>
          <a:noFill/>
        </p:spPr>
        <p:txBody>
          <a:bodyPr wrap="none" rtlCol="0">
            <a:spAutoFit/>
          </a:bodyPr>
          <a:lstStyle/>
          <a:p>
            <a:r>
              <a:rPr lang="pt-BR" dirty="0"/>
              <a:t>Telescope </a:t>
            </a:r>
            <a:r>
              <a:rPr lang="pt-BR" dirty="0" err="1"/>
              <a:t>separation</a:t>
            </a:r>
            <a:r>
              <a:rPr lang="pt-BR" dirty="0"/>
              <a:t> 12000 km= 12x10</a:t>
            </a:r>
            <a:r>
              <a:rPr lang="pt-BR" sz="2000" baseline="30000" dirty="0"/>
              <a:t>9</a:t>
            </a:r>
            <a:r>
              <a:rPr lang="pt-BR" dirty="0"/>
              <a:t>mm </a:t>
            </a:r>
          </a:p>
          <a:p>
            <a:r>
              <a:rPr lang="pt-BR" dirty="0" err="1"/>
              <a:t>Observation</a:t>
            </a:r>
            <a:r>
              <a:rPr lang="pt-BR" dirty="0"/>
              <a:t> </a:t>
            </a:r>
            <a:r>
              <a:rPr lang="pt-BR" dirty="0" err="1"/>
              <a:t>at</a:t>
            </a:r>
            <a:r>
              <a:rPr lang="pt-BR" dirty="0"/>
              <a:t> 1 mm –</a:t>
            </a:r>
            <a:r>
              <a:rPr lang="pt-BR" dirty="0" err="1"/>
              <a:t>resolution</a:t>
            </a:r>
            <a:r>
              <a:rPr lang="pt-BR" dirty="0"/>
              <a:t> = 1rd/12x10</a:t>
            </a:r>
            <a:r>
              <a:rPr lang="pt-BR" sz="2000" baseline="30000" dirty="0"/>
              <a:t>9</a:t>
            </a:r>
          </a:p>
          <a:p>
            <a:r>
              <a:rPr lang="pt-BR" dirty="0"/>
              <a:t>= 0.017 mas        </a:t>
            </a:r>
            <a:r>
              <a:rPr lang="pt-BR" dirty="0" err="1"/>
              <a:t>Sgr</a:t>
            </a:r>
            <a:r>
              <a:rPr lang="pt-BR" dirty="0"/>
              <a:t> A</a:t>
            </a:r>
            <a:r>
              <a:rPr lang="pt-BR" baseline="30000" dirty="0"/>
              <a:t>* </a:t>
            </a:r>
            <a:r>
              <a:rPr lang="pt-BR" dirty="0"/>
              <a:t>  </a:t>
            </a:r>
          </a:p>
          <a:p>
            <a:endParaRPr lang="en-US" dirty="0"/>
          </a:p>
        </p:txBody>
      </p:sp>
      <p:sp>
        <p:nvSpPr>
          <p:cNvPr id="2" name="CaixaDeTexto 1"/>
          <p:cNvSpPr txBox="1"/>
          <p:nvPr/>
        </p:nvSpPr>
        <p:spPr>
          <a:xfrm>
            <a:off x="106626" y="185999"/>
            <a:ext cx="5007012" cy="1569660"/>
          </a:xfrm>
          <a:prstGeom prst="rect">
            <a:avLst/>
          </a:prstGeom>
          <a:noFill/>
        </p:spPr>
        <p:txBody>
          <a:bodyPr wrap="none" rtlCol="0">
            <a:spAutoFit/>
          </a:bodyPr>
          <a:lstStyle/>
          <a:p>
            <a:r>
              <a:rPr lang="en-US" sz="2400" dirty="0">
                <a:solidFill>
                  <a:srgbClr val="C00000"/>
                </a:solidFill>
              </a:rPr>
              <a:t>VLBI images</a:t>
            </a:r>
          </a:p>
          <a:p>
            <a:r>
              <a:rPr lang="en-US" dirty="0">
                <a:solidFill>
                  <a:srgbClr val="C00000"/>
                </a:solidFill>
              </a:rPr>
              <a:t>Black hole in the center of our Galaxy is the nearest</a:t>
            </a:r>
          </a:p>
          <a:p>
            <a:r>
              <a:rPr lang="en-US" dirty="0">
                <a:solidFill>
                  <a:srgbClr val="C00000"/>
                </a:solidFill>
              </a:rPr>
              <a:t>One. In principle with image resolution 0.03 mas</a:t>
            </a:r>
          </a:p>
          <a:p>
            <a:r>
              <a:rPr lang="en-US" dirty="0">
                <a:solidFill>
                  <a:srgbClr val="C00000"/>
                </a:solidFill>
              </a:rPr>
              <a:t>We could see the Event Horizon</a:t>
            </a:r>
          </a:p>
          <a:p>
            <a:endParaRPr lang="en-US" dirty="0">
              <a:solidFill>
                <a:srgbClr val="FF0000"/>
              </a:solidFill>
            </a:endParaRPr>
          </a:p>
        </p:txBody>
      </p:sp>
      <p:sp>
        <p:nvSpPr>
          <p:cNvPr id="3" name="CaixaDeTexto 2"/>
          <p:cNvSpPr txBox="1"/>
          <p:nvPr/>
        </p:nvSpPr>
        <p:spPr>
          <a:xfrm>
            <a:off x="192639" y="3621632"/>
            <a:ext cx="3243901" cy="646331"/>
          </a:xfrm>
          <a:prstGeom prst="rect">
            <a:avLst/>
          </a:prstGeom>
          <a:noFill/>
        </p:spPr>
        <p:txBody>
          <a:bodyPr wrap="none" rtlCol="0">
            <a:spAutoFit/>
          </a:bodyPr>
          <a:lstStyle/>
          <a:p>
            <a:r>
              <a:rPr lang="en-US" dirty="0">
                <a:solidFill>
                  <a:srgbClr val="C00000"/>
                </a:solidFill>
              </a:rPr>
              <a:t>We intend to be part of the EHV </a:t>
            </a:r>
          </a:p>
          <a:p>
            <a:r>
              <a:rPr lang="en-US" dirty="0">
                <a:solidFill>
                  <a:srgbClr val="C00000"/>
                </a:solidFill>
              </a:rPr>
              <a:t>Event Horizon Telescope</a:t>
            </a:r>
          </a:p>
        </p:txBody>
      </p:sp>
      <p:sp>
        <p:nvSpPr>
          <p:cNvPr id="6" name="CaixaDeTexto 5"/>
          <p:cNvSpPr txBox="1"/>
          <p:nvPr/>
        </p:nvSpPr>
        <p:spPr>
          <a:xfrm>
            <a:off x="94825" y="2439246"/>
            <a:ext cx="3779574" cy="1200329"/>
          </a:xfrm>
          <a:prstGeom prst="rect">
            <a:avLst/>
          </a:prstGeom>
          <a:noFill/>
        </p:spPr>
        <p:txBody>
          <a:bodyPr wrap="square" rtlCol="0">
            <a:spAutoFit/>
          </a:bodyPr>
          <a:lstStyle/>
          <a:p>
            <a:r>
              <a:rPr lang="en-US" dirty="0"/>
              <a:t>Einstein's theory of general relativity</a:t>
            </a:r>
          </a:p>
          <a:p>
            <a:r>
              <a:rPr lang="en-US" dirty="0"/>
              <a:t> predicts that there will be a roughly</a:t>
            </a:r>
          </a:p>
          <a:p>
            <a:r>
              <a:rPr lang="en-US" dirty="0"/>
              <a:t> circular "shadow" around a </a:t>
            </a:r>
            <a:r>
              <a:rPr lang="en-US" b="1" dirty="0"/>
              <a:t>black hole</a:t>
            </a:r>
            <a:r>
              <a:rPr lang="en-US" dirty="0"/>
              <a:t>.</a:t>
            </a:r>
          </a:p>
        </p:txBody>
      </p:sp>
      <p:pic>
        <p:nvPicPr>
          <p:cNvPr id="9" name="Imagem 8"/>
          <p:cNvPicPr>
            <a:picLocks noChangeAspect="1"/>
          </p:cNvPicPr>
          <p:nvPr/>
        </p:nvPicPr>
        <p:blipFill>
          <a:blip r:embed="rId4"/>
          <a:stretch>
            <a:fillRect/>
          </a:stretch>
        </p:blipFill>
        <p:spPr>
          <a:xfrm>
            <a:off x="192639" y="4266008"/>
            <a:ext cx="2841506" cy="2483799"/>
          </a:xfrm>
          <a:prstGeom prst="rect">
            <a:avLst/>
          </a:prstGeom>
        </p:spPr>
      </p:pic>
    </p:spTree>
    <p:extLst>
      <p:ext uri="{BB962C8B-B14F-4D97-AF65-F5344CB8AC3E}">
        <p14:creationId xmlns:p14="http://schemas.microsoft.com/office/powerpoint/2010/main" val="119944051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28650" y="365127"/>
            <a:ext cx="1590115" cy="441698"/>
          </a:xfrm>
        </p:spPr>
        <p:txBody>
          <a:bodyPr>
            <a:normAutofit fontScale="90000"/>
          </a:bodyPr>
          <a:lstStyle/>
          <a:p>
            <a:r>
              <a:rPr lang="en-US" sz="2400" b="1" dirty="0">
                <a:solidFill>
                  <a:srgbClr val="C00000"/>
                </a:solidFill>
              </a:rPr>
              <a:t>Solar Physics</a:t>
            </a:r>
          </a:p>
        </p:txBody>
      </p:sp>
      <p:sp>
        <p:nvSpPr>
          <p:cNvPr id="3" name="Espaço Reservado para Conteúdo 2"/>
          <p:cNvSpPr>
            <a:spLocks noGrp="1"/>
          </p:cNvSpPr>
          <p:nvPr>
            <p:ph idx="1"/>
          </p:nvPr>
        </p:nvSpPr>
        <p:spPr>
          <a:xfrm>
            <a:off x="628650" y="965013"/>
            <a:ext cx="7886700" cy="1320987"/>
          </a:xfrm>
        </p:spPr>
        <p:txBody>
          <a:bodyPr>
            <a:noAutofit/>
          </a:bodyPr>
          <a:lstStyle/>
          <a:p>
            <a:r>
              <a:rPr lang="en-US" sz="1600" dirty="0"/>
              <a:t>LLAMA can extend the frequency coverage up to 1000 GHz with the addition of polarization information. Joint observations with SST (mostly 212 GHz), and the other patrol telescopes from 1 to 90 GHz will complete a spectrum with almost three orders in frequency</a:t>
            </a:r>
          </a:p>
          <a:p>
            <a:r>
              <a:rPr lang="en-US" sz="1600" dirty="0">
                <a:solidFill>
                  <a:schemeClr val="accent2"/>
                </a:solidFill>
              </a:rPr>
              <a:t>Simultaneous observations at different frequencies </a:t>
            </a:r>
            <a:r>
              <a:rPr lang="en-US" sz="1600" dirty="0"/>
              <a:t>will be a plus of LLAMA for the observation of flares. We will be able to measure the delay between the maximum of a flare between frequencies, which is due to the propagation of radiation in the plasma</a:t>
            </a:r>
          </a:p>
        </p:txBody>
      </p:sp>
      <p:pic>
        <p:nvPicPr>
          <p:cNvPr id="4" name="Imagem 3"/>
          <p:cNvPicPr>
            <a:picLocks noChangeAspect="1"/>
          </p:cNvPicPr>
          <p:nvPr/>
        </p:nvPicPr>
        <p:blipFill>
          <a:blip r:embed="rId2"/>
          <a:stretch>
            <a:fillRect/>
          </a:stretch>
        </p:blipFill>
        <p:spPr>
          <a:xfrm>
            <a:off x="4786090" y="3143435"/>
            <a:ext cx="4142758" cy="2716026"/>
          </a:xfrm>
          <a:prstGeom prst="rect">
            <a:avLst/>
          </a:prstGeom>
        </p:spPr>
      </p:pic>
      <p:sp>
        <p:nvSpPr>
          <p:cNvPr id="5" name="CaixaDeTexto 4"/>
          <p:cNvSpPr txBox="1"/>
          <p:nvPr/>
        </p:nvSpPr>
        <p:spPr>
          <a:xfrm>
            <a:off x="5419166" y="6017648"/>
            <a:ext cx="3509682" cy="738664"/>
          </a:xfrm>
          <a:prstGeom prst="rect">
            <a:avLst/>
          </a:prstGeom>
          <a:noFill/>
        </p:spPr>
        <p:txBody>
          <a:bodyPr wrap="square" rtlCol="0">
            <a:spAutoFit/>
          </a:bodyPr>
          <a:lstStyle/>
          <a:p>
            <a:r>
              <a:rPr lang="en-US" sz="1400" dirty="0"/>
              <a:t>Comparison of submillimeter active region </a:t>
            </a:r>
          </a:p>
          <a:p>
            <a:r>
              <a:rPr lang="en-US" sz="1400" dirty="0"/>
              <a:t>Flux density spectra with previously</a:t>
            </a:r>
          </a:p>
          <a:p>
            <a:r>
              <a:rPr lang="en-US" sz="1400" dirty="0"/>
              <a:t>published data. From Silva et al. (2005)</a:t>
            </a:r>
          </a:p>
        </p:txBody>
      </p:sp>
      <p:pic>
        <p:nvPicPr>
          <p:cNvPr id="6" name="Imagem 5"/>
          <p:cNvPicPr>
            <a:picLocks noChangeAspect="1"/>
          </p:cNvPicPr>
          <p:nvPr/>
        </p:nvPicPr>
        <p:blipFill>
          <a:blip r:embed="rId3"/>
          <a:stretch>
            <a:fillRect/>
          </a:stretch>
        </p:blipFill>
        <p:spPr>
          <a:xfrm>
            <a:off x="416859" y="4042062"/>
            <a:ext cx="3603812" cy="2702859"/>
          </a:xfrm>
          <a:prstGeom prst="rect">
            <a:avLst/>
          </a:prstGeom>
        </p:spPr>
      </p:pic>
    </p:spTree>
    <p:extLst>
      <p:ext uri="{BB962C8B-B14F-4D97-AF65-F5344CB8AC3E}">
        <p14:creationId xmlns:p14="http://schemas.microsoft.com/office/powerpoint/2010/main" val="33719995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ço Reservado para Conteúdo 3">
            <a:extLst>
              <a:ext uri="{FF2B5EF4-FFF2-40B4-BE49-F238E27FC236}">
                <a16:creationId xmlns:a16="http://schemas.microsoft.com/office/drawing/2014/main" id="{19B6ABFE-503D-4F70-B73E-566D2C989E06}"/>
              </a:ext>
            </a:extLst>
          </p:cNvPr>
          <p:cNvPicPr>
            <a:picLocks noGrp="1" noChangeAspect="1"/>
          </p:cNvPicPr>
          <p:nvPr>
            <p:ph idx="1"/>
          </p:nvPr>
        </p:nvPicPr>
        <p:blipFill>
          <a:blip r:embed="rId2"/>
          <a:stretch>
            <a:fillRect/>
          </a:stretch>
        </p:blipFill>
        <p:spPr>
          <a:xfrm rot="5400000">
            <a:off x="2919711" y="-1362374"/>
            <a:ext cx="3216754" cy="9056180"/>
          </a:xfrm>
          <a:prstGeom prst="rect">
            <a:avLst/>
          </a:prstGeom>
        </p:spPr>
      </p:pic>
    </p:spTree>
    <p:extLst>
      <p:ext uri="{BB962C8B-B14F-4D97-AF65-F5344CB8AC3E}">
        <p14:creationId xmlns:p14="http://schemas.microsoft.com/office/powerpoint/2010/main" val="14712965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n-US" sz="3600" b="1" dirty="0" err="1">
                <a:solidFill>
                  <a:srgbClr val="FF0000"/>
                </a:solidFill>
              </a:rPr>
              <a:t>Radiotelescopes</a:t>
            </a:r>
            <a:r>
              <a:rPr lang="en-US" sz="3600" b="1" dirty="0">
                <a:solidFill>
                  <a:srgbClr val="FF0000"/>
                </a:solidFill>
              </a:rPr>
              <a:t> above 4000 m</a:t>
            </a:r>
          </a:p>
        </p:txBody>
      </p:sp>
      <p:sp>
        <p:nvSpPr>
          <p:cNvPr id="4" name="Retângulo 3"/>
          <p:cNvSpPr/>
          <p:nvPr/>
        </p:nvSpPr>
        <p:spPr>
          <a:xfrm>
            <a:off x="509665" y="1879133"/>
            <a:ext cx="8319541" cy="4524315"/>
          </a:xfrm>
          <a:prstGeom prst="rect">
            <a:avLst/>
          </a:prstGeom>
        </p:spPr>
        <p:txBody>
          <a:bodyPr wrap="square">
            <a:spAutoFit/>
          </a:bodyPr>
          <a:lstStyle/>
          <a:p>
            <a:r>
              <a:rPr lang="en-US" b="1" dirty="0"/>
              <a:t>ALMA</a:t>
            </a:r>
          </a:p>
          <a:p>
            <a:pPr marL="342900" indent="-342900">
              <a:buAutoNum type="arabicPlain" startAt="66"/>
            </a:pPr>
            <a:r>
              <a:rPr lang="en-US" dirty="0"/>
              <a:t>x 12m antennas	</a:t>
            </a:r>
            <a:r>
              <a:rPr lang="en-US" dirty="0" err="1"/>
              <a:t>Chajnantor</a:t>
            </a:r>
            <a:r>
              <a:rPr lang="en-US" dirty="0"/>
              <a:t> 	5000 m 	Chile              USA, ESO, Japan/Taiwan</a:t>
            </a:r>
          </a:p>
          <a:p>
            <a:pPr marL="342900" indent="-342900">
              <a:buAutoNum type="arabicPlain" startAt="66"/>
            </a:pPr>
            <a:endParaRPr lang="en-US" dirty="0"/>
          </a:p>
          <a:p>
            <a:r>
              <a:rPr lang="en-US" b="1" dirty="0"/>
              <a:t>APEX</a:t>
            </a:r>
            <a:r>
              <a:rPr lang="en-US" dirty="0"/>
              <a:t>    12m 	</a:t>
            </a:r>
            <a:r>
              <a:rPr lang="en-US" dirty="0" err="1"/>
              <a:t>Chajnantor</a:t>
            </a:r>
            <a:r>
              <a:rPr lang="en-US" dirty="0"/>
              <a:t>	5000 m 	Chile              Sweden, Germany, ESO</a:t>
            </a:r>
          </a:p>
          <a:p>
            <a:endParaRPr lang="en-US" dirty="0"/>
          </a:p>
          <a:p>
            <a:r>
              <a:rPr lang="en-US" b="1" dirty="0"/>
              <a:t>ASTE</a:t>
            </a:r>
            <a:r>
              <a:rPr lang="en-US" dirty="0"/>
              <a:t>  10 m 	Pampa la Bola	4800 m 	Chile              Japan</a:t>
            </a:r>
          </a:p>
          <a:p>
            <a:endParaRPr lang="en-US" dirty="0"/>
          </a:p>
          <a:p>
            <a:r>
              <a:rPr lang="en-US" b="1" dirty="0"/>
              <a:t>JMCT + SMA   </a:t>
            </a:r>
            <a:r>
              <a:rPr lang="en-US" dirty="0"/>
              <a:t>15 m</a:t>
            </a:r>
          </a:p>
          <a:p>
            <a:r>
              <a:rPr lang="en-US" dirty="0"/>
              <a:t>+ 8 x 6m	                  Mauna Kea	 4100 m 	USA                East Asian Observatory</a:t>
            </a:r>
          </a:p>
          <a:p>
            <a:endParaRPr lang="en-US" dirty="0"/>
          </a:p>
          <a:p>
            <a:r>
              <a:rPr lang="en-US" b="1" dirty="0">
                <a:solidFill>
                  <a:srgbClr val="C00000"/>
                </a:solidFill>
              </a:rPr>
              <a:t>LLAMA</a:t>
            </a:r>
            <a:r>
              <a:rPr lang="en-US" b="1" dirty="0"/>
              <a:t> </a:t>
            </a:r>
            <a:r>
              <a:rPr lang="en-US" dirty="0"/>
              <a:t>     12m 	</a:t>
            </a:r>
            <a:r>
              <a:rPr lang="en-US" dirty="0" err="1"/>
              <a:t>Chorillos</a:t>
            </a:r>
            <a:r>
              <a:rPr lang="en-US" dirty="0"/>
              <a:t>       	4800 m	Argentina       </a:t>
            </a:r>
            <a:r>
              <a:rPr lang="en-US" dirty="0" err="1"/>
              <a:t>Argentina</a:t>
            </a:r>
            <a:r>
              <a:rPr lang="en-US" dirty="0"/>
              <a:t>+ Brazil</a:t>
            </a:r>
          </a:p>
          <a:p>
            <a:r>
              <a:rPr lang="en-US" b="1" dirty="0">
                <a:solidFill>
                  <a:srgbClr val="FF0000"/>
                </a:solidFill>
              </a:rPr>
              <a:t>                                                                      The only single dish able to observe the Sun</a:t>
            </a:r>
          </a:p>
          <a:p>
            <a:endParaRPr lang="en-US" dirty="0"/>
          </a:p>
          <a:p>
            <a:r>
              <a:rPr lang="en-US" b="1" dirty="0"/>
              <a:t>LMT </a:t>
            </a:r>
            <a:r>
              <a:rPr lang="en-US" dirty="0"/>
              <a:t>      50 m 	Sierra Nevada 	4600 m 	Mexico            </a:t>
            </a:r>
            <a:r>
              <a:rPr lang="en-US" dirty="0" err="1"/>
              <a:t>Mexico</a:t>
            </a:r>
            <a:r>
              <a:rPr lang="en-US" dirty="0"/>
              <a:t>, USA</a:t>
            </a:r>
          </a:p>
          <a:p>
            <a:endParaRPr lang="en-US" dirty="0"/>
          </a:p>
          <a:p>
            <a:r>
              <a:rPr lang="en-US" b="1" dirty="0"/>
              <a:t>NANTEN 2      </a:t>
            </a:r>
            <a:r>
              <a:rPr lang="en-US" dirty="0"/>
              <a:t>4m 	</a:t>
            </a:r>
            <a:r>
              <a:rPr lang="en-US" dirty="0" err="1"/>
              <a:t>Chajnantor</a:t>
            </a:r>
            <a:r>
              <a:rPr lang="en-US" dirty="0"/>
              <a:t>	4865 m 	Chile                Japan, Korea</a:t>
            </a:r>
          </a:p>
        </p:txBody>
      </p:sp>
      <p:sp>
        <p:nvSpPr>
          <p:cNvPr id="3" name="CaixaDeTexto 2"/>
          <p:cNvSpPr txBox="1"/>
          <p:nvPr/>
        </p:nvSpPr>
        <p:spPr>
          <a:xfrm>
            <a:off x="2579915" y="45969"/>
            <a:ext cx="2564741" cy="523220"/>
          </a:xfrm>
          <a:prstGeom prst="rect">
            <a:avLst/>
          </a:prstGeom>
          <a:noFill/>
        </p:spPr>
        <p:txBody>
          <a:bodyPr wrap="none" rtlCol="0">
            <a:spAutoFit/>
          </a:bodyPr>
          <a:lstStyle/>
          <a:p>
            <a:r>
              <a:rPr lang="en-US" sz="2800" dirty="0">
                <a:solidFill>
                  <a:srgbClr val="C00000"/>
                </a:solidFill>
              </a:rPr>
              <a:t>competitiveness</a:t>
            </a:r>
          </a:p>
        </p:txBody>
      </p:sp>
    </p:spTree>
    <p:extLst>
      <p:ext uri="{BB962C8B-B14F-4D97-AF65-F5344CB8AC3E}">
        <p14:creationId xmlns:p14="http://schemas.microsoft.com/office/powerpoint/2010/main" val="29471727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p:cNvPicPr>
            <a:picLocks noChangeAspect="1"/>
          </p:cNvPicPr>
          <p:nvPr/>
        </p:nvPicPr>
        <p:blipFill>
          <a:blip r:embed="rId2"/>
          <a:stretch>
            <a:fillRect/>
          </a:stretch>
        </p:blipFill>
        <p:spPr>
          <a:xfrm>
            <a:off x="469609" y="848934"/>
            <a:ext cx="8015095" cy="5759999"/>
          </a:xfrm>
          <a:prstGeom prst="rect">
            <a:avLst/>
          </a:prstGeom>
        </p:spPr>
      </p:pic>
      <p:sp>
        <p:nvSpPr>
          <p:cNvPr id="5" name="CaixaDeTexto 4"/>
          <p:cNvSpPr txBox="1"/>
          <p:nvPr/>
        </p:nvSpPr>
        <p:spPr>
          <a:xfrm>
            <a:off x="2155371" y="277586"/>
            <a:ext cx="2692147" cy="369332"/>
          </a:xfrm>
          <a:prstGeom prst="rect">
            <a:avLst/>
          </a:prstGeom>
          <a:noFill/>
        </p:spPr>
        <p:txBody>
          <a:bodyPr wrap="none" rtlCol="0">
            <a:spAutoFit/>
          </a:bodyPr>
          <a:lstStyle/>
          <a:p>
            <a:r>
              <a:rPr lang="en-US" dirty="0">
                <a:solidFill>
                  <a:schemeClr val="accent1">
                    <a:lumMod val="75000"/>
                  </a:schemeClr>
                </a:solidFill>
              </a:rPr>
              <a:t>Why altitude is important?</a:t>
            </a:r>
          </a:p>
        </p:txBody>
      </p:sp>
      <p:sp>
        <p:nvSpPr>
          <p:cNvPr id="2" name="Retângulo 1"/>
          <p:cNvSpPr/>
          <p:nvPr/>
        </p:nvSpPr>
        <p:spPr>
          <a:xfrm>
            <a:off x="5437632" y="3194304"/>
            <a:ext cx="780288" cy="731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tângulo 2"/>
          <p:cNvSpPr/>
          <p:nvPr/>
        </p:nvSpPr>
        <p:spPr>
          <a:xfrm>
            <a:off x="2179755" y="3267456"/>
            <a:ext cx="356181" cy="9753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aixaDeTexto 5"/>
          <p:cNvSpPr txBox="1"/>
          <p:nvPr/>
        </p:nvSpPr>
        <p:spPr>
          <a:xfrm>
            <a:off x="5462016" y="2889504"/>
            <a:ext cx="843501" cy="369332"/>
          </a:xfrm>
          <a:prstGeom prst="rect">
            <a:avLst/>
          </a:prstGeom>
          <a:noFill/>
        </p:spPr>
        <p:txBody>
          <a:bodyPr wrap="none" rtlCol="0">
            <a:spAutoFit/>
          </a:bodyPr>
          <a:lstStyle/>
          <a:p>
            <a:r>
              <a:rPr lang="en-US" dirty="0"/>
              <a:t>LLAMA</a:t>
            </a:r>
          </a:p>
        </p:txBody>
      </p:sp>
      <p:sp>
        <p:nvSpPr>
          <p:cNvPr id="7" name="CaixaDeTexto 6"/>
          <p:cNvSpPr txBox="1"/>
          <p:nvPr/>
        </p:nvSpPr>
        <p:spPr>
          <a:xfrm>
            <a:off x="2346960" y="2980944"/>
            <a:ext cx="843501" cy="369332"/>
          </a:xfrm>
          <a:prstGeom prst="rect">
            <a:avLst/>
          </a:prstGeom>
          <a:noFill/>
        </p:spPr>
        <p:txBody>
          <a:bodyPr wrap="none" rtlCol="0">
            <a:spAutoFit/>
          </a:bodyPr>
          <a:lstStyle/>
          <a:p>
            <a:r>
              <a:rPr lang="en-US" dirty="0"/>
              <a:t>LLAMA</a:t>
            </a:r>
          </a:p>
        </p:txBody>
      </p:sp>
    </p:spTree>
    <p:extLst>
      <p:ext uri="{BB962C8B-B14F-4D97-AF65-F5344CB8AC3E}">
        <p14:creationId xmlns:p14="http://schemas.microsoft.com/office/powerpoint/2010/main" val="19520294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ço Reservado para Conteúdo 3">
            <a:extLst>
              <a:ext uri="{FF2B5EF4-FFF2-40B4-BE49-F238E27FC236}">
                <a16:creationId xmlns:a16="http://schemas.microsoft.com/office/drawing/2014/main" id="{6C86EEC9-5CD6-4B07-9A58-D9B0D2FA7C23}"/>
              </a:ext>
            </a:extLst>
          </p:cNvPr>
          <p:cNvPicPr>
            <a:picLocks noGrp="1" noChangeAspect="1"/>
          </p:cNvPicPr>
          <p:nvPr>
            <p:ph idx="1"/>
          </p:nvPr>
        </p:nvPicPr>
        <p:blipFill>
          <a:blip r:embed="rId2"/>
          <a:stretch>
            <a:fillRect/>
          </a:stretch>
        </p:blipFill>
        <p:spPr>
          <a:xfrm>
            <a:off x="79135" y="628651"/>
            <a:ext cx="8294844" cy="6226662"/>
          </a:xfrm>
          <a:prstGeom prst="rect">
            <a:avLst/>
          </a:prstGeom>
        </p:spPr>
      </p:pic>
    </p:spTree>
    <p:extLst>
      <p:ext uri="{BB962C8B-B14F-4D97-AF65-F5344CB8AC3E}">
        <p14:creationId xmlns:p14="http://schemas.microsoft.com/office/powerpoint/2010/main" val="353282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Espaço Reservado para Conteúdo 3" descr="Uma imagem contendo céu, ao ar livre, chão, homem&#10;&#10;Descrição gerada com muito alta confiança"/>
          <p:cNvPicPr>
            <a:picLocks noChangeAspect="1"/>
          </p:cNvPicPr>
          <p:nvPr/>
        </p:nvPicPr>
        <p:blipFill rotWithShape="1">
          <a:blip r:embed="rId2"/>
          <a:srcRect l="18974" r="19076"/>
          <a:stretch/>
        </p:blipFill>
        <p:spPr>
          <a:xfrm>
            <a:off x="3479292" y="10"/>
            <a:ext cx="5664708" cy="6857990"/>
          </a:xfrm>
          <a:prstGeom prst="rect">
            <a:avLst/>
          </a:prstGeom>
          <a:effectLst/>
        </p:spPr>
      </p:pic>
      <p:sp>
        <p:nvSpPr>
          <p:cNvPr id="11" name="Título 1">
            <a:extLst>
              <a:ext uri="{FF2B5EF4-FFF2-40B4-BE49-F238E27FC236}">
                <a16:creationId xmlns:a16="http://schemas.microsoft.com/office/drawing/2014/main" id="{6D396F44-4960-4026-AB6D-60A3B2832BDB}"/>
              </a:ext>
            </a:extLst>
          </p:cNvPr>
          <p:cNvSpPr>
            <a:spLocks noGrp="1"/>
          </p:cNvSpPr>
          <p:nvPr>
            <p:ph type="title"/>
          </p:nvPr>
        </p:nvSpPr>
        <p:spPr>
          <a:xfrm>
            <a:off x="486696" y="629266"/>
            <a:ext cx="2738601" cy="1676603"/>
          </a:xfrm>
        </p:spPr>
        <p:txBody>
          <a:bodyPr>
            <a:normAutofit fontScale="90000"/>
          </a:bodyPr>
          <a:lstStyle/>
          <a:p>
            <a:r>
              <a:rPr lang="en-US" sz="3700" dirty="0"/>
              <a:t>The future place of the antenna</a:t>
            </a:r>
            <a:br>
              <a:rPr lang="en-US" sz="3700" dirty="0"/>
            </a:br>
            <a:br>
              <a:rPr lang="en-US" sz="2000" dirty="0"/>
            </a:br>
            <a:br>
              <a:rPr lang="en-US" sz="2000" dirty="0"/>
            </a:br>
            <a:r>
              <a:rPr lang="en-US" sz="2200" b="1" dirty="0"/>
              <a:t>Characteristics</a:t>
            </a:r>
            <a:br>
              <a:rPr lang="en-US" sz="2200" b="1" dirty="0"/>
            </a:br>
            <a:endParaRPr lang="en-US" sz="2200" b="1" dirty="0"/>
          </a:p>
        </p:txBody>
      </p:sp>
      <p:sp>
        <p:nvSpPr>
          <p:cNvPr id="12" name="Content Placeholder 8"/>
          <p:cNvSpPr>
            <a:spLocks noGrp="1"/>
          </p:cNvSpPr>
          <p:nvPr>
            <p:ph idx="1"/>
          </p:nvPr>
        </p:nvSpPr>
        <p:spPr>
          <a:xfrm>
            <a:off x="486698" y="2438400"/>
            <a:ext cx="2738599" cy="3785419"/>
          </a:xfrm>
        </p:spPr>
        <p:txBody>
          <a:bodyPr>
            <a:normAutofit/>
          </a:bodyPr>
          <a:lstStyle/>
          <a:p>
            <a:r>
              <a:rPr lang="en-US" sz="1600" dirty="0"/>
              <a:t>4800 m altitude</a:t>
            </a:r>
          </a:p>
          <a:p>
            <a:r>
              <a:rPr lang="en-US" sz="1600" dirty="0"/>
              <a:t>About 150 km from ALMA</a:t>
            </a:r>
          </a:p>
          <a:p>
            <a:r>
              <a:rPr lang="en-US" sz="1600" dirty="0"/>
              <a:t>12m diameter</a:t>
            </a:r>
          </a:p>
          <a:p>
            <a:r>
              <a:rPr lang="en-US" sz="1600" dirty="0"/>
              <a:t>20 microns surface accuracy approx.</a:t>
            </a:r>
          </a:p>
          <a:p>
            <a:r>
              <a:rPr lang="en-US" sz="1600" dirty="0"/>
              <a:t>High technology cooled (4 degrees K) receivers</a:t>
            </a:r>
          </a:p>
        </p:txBody>
      </p:sp>
    </p:spTree>
    <p:extLst>
      <p:ext uri="{BB962C8B-B14F-4D97-AF65-F5344CB8AC3E}">
        <p14:creationId xmlns:p14="http://schemas.microsoft.com/office/powerpoint/2010/main" val="9124475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9144000" cy="6858000"/>
          </a:xfrm>
          <a:prstGeom prst="rect">
            <a:avLst/>
          </a:prstGeom>
          <a:solidFill>
            <a:schemeClr val="bg1"/>
          </a:solidFill>
          <a:ln>
            <a:noFill/>
          </a:ln>
          <a:effectLst/>
        </p:spPr>
      </p:sp>
      <p:pic>
        <p:nvPicPr>
          <p:cNvPr id="5" name="Imagem 4" descr="Uma imagem contendo céu, ao ar livre, montanha, neve&#10;&#10;Descrição gerada com muito alta confiança">
            <a:extLst>
              <a:ext uri="{FF2B5EF4-FFF2-40B4-BE49-F238E27FC236}">
                <a16:creationId xmlns:a16="http://schemas.microsoft.com/office/drawing/2014/main" id="{BCFDE390-1425-40AE-9999-48021BDC7530}"/>
              </a:ext>
            </a:extLst>
          </p:cNvPr>
          <p:cNvPicPr>
            <a:picLocks noChangeAspect="1"/>
          </p:cNvPicPr>
          <p:nvPr/>
        </p:nvPicPr>
        <p:blipFill>
          <a:blip r:embed="rId2"/>
          <a:stretch>
            <a:fillRect/>
          </a:stretch>
        </p:blipFill>
        <p:spPr>
          <a:xfrm>
            <a:off x="482600" y="2307829"/>
            <a:ext cx="3968749" cy="2242342"/>
          </a:xfrm>
          <a:prstGeom prst="rect">
            <a:avLst/>
          </a:prstGeom>
        </p:spPr>
      </p:pic>
      <p:pic>
        <p:nvPicPr>
          <p:cNvPr id="4" name="Imagem 3" descr="Uma imagem contendo céu, neve, ao ar livre, natureza&#10;&#10;Descrição gerada com muito alta confiança">
            <a:extLst>
              <a:ext uri="{FF2B5EF4-FFF2-40B4-BE49-F238E27FC236}">
                <a16:creationId xmlns:a16="http://schemas.microsoft.com/office/drawing/2014/main" id="{9F18434C-BB2C-4DCA-A251-EBD3AE60FF11}"/>
              </a:ext>
            </a:extLst>
          </p:cNvPr>
          <p:cNvPicPr>
            <a:picLocks noChangeAspect="1"/>
          </p:cNvPicPr>
          <p:nvPr/>
        </p:nvPicPr>
        <p:blipFill>
          <a:blip r:embed="rId3"/>
          <a:stretch>
            <a:fillRect/>
          </a:stretch>
        </p:blipFill>
        <p:spPr>
          <a:xfrm>
            <a:off x="4692648" y="2312789"/>
            <a:ext cx="3968751" cy="2232422"/>
          </a:xfrm>
          <a:prstGeom prst="rect">
            <a:avLst/>
          </a:prstGeom>
        </p:spPr>
      </p:pic>
      <p:sp>
        <p:nvSpPr>
          <p:cNvPr id="6" name="CaixaDeTexto 5">
            <a:extLst>
              <a:ext uri="{FF2B5EF4-FFF2-40B4-BE49-F238E27FC236}">
                <a16:creationId xmlns:a16="http://schemas.microsoft.com/office/drawing/2014/main" id="{2919A1CA-A16F-49A3-944A-A3F19FAE403C}"/>
              </a:ext>
            </a:extLst>
          </p:cNvPr>
          <p:cNvSpPr txBox="1"/>
          <p:nvPr/>
        </p:nvSpPr>
        <p:spPr>
          <a:xfrm>
            <a:off x="1371600" y="771525"/>
            <a:ext cx="1477328" cy="523220"/>
          </a:xfrm>
          <a:prstGeom prst="rect">
            <a:avLst/>
          </a:prstGeom>
          <a:noFill/>
        </p:spPr>
        <p:txBody>
          <a:bodyPr wrap="none" rtlCol="0">
            <a:spAutoFit/>
          </a:bodyPr>
          <a:lstStyle/>
          <a:p>
            <a:r>
              <a:rPr lang="en-US" sz="2800" dirty="0"/>
              <a:t>The road</a:t>
            </a:r>
          </a:p>
        </p:txBody>
      </p:sp>
    </p:spTree>
    <p:extLst>
      <p:ext uri="{BB962C8B-B14F-4D97-AF65-F5344CB8AC3E}">
        <p14:creationId xmlns:p14="http://schemas.microsoft.com/office/powerpoint/2010/main" val="11364677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p:cNvPicPr>
            <a:picLocks noChangeAspect="1"/>
          </p:cNvPicPr>
          <p:nvPr/>
        </p:nvPicPr>
        <p:blipFill>
          <a:blip r:embed="rId2"/>
          <a:stretch>
            <a:fillRect/>
          </a:stretch>
        </p:blipFill>
        <p:spPr>
          <a:xfrm>
            <a:off x="5052682" y="-1117967"/>
            <a:ext cx="4091317" cy="3194961"/>
          </a:xfrm>
          <a:prstGeom prst="rect">
            <a:avLst/>
          </a:prstGeom>
        </p:spPr>
      </p:pic>
      <p:sp>
        <p:nvSpPr>
          <p:cNvPr id="2" name="Título 1"/>
          <p:cNvSpPr>
            <a:spLocks noGrp="1"/>
          </p:cNvSpPr>
          <p:nvPr>
            <p:ph type="title"/>
          </p:nvPr>
        </p:nvSpPr>
        <p:spPr>
          <a:xfrm>
            <a:off x="145325" y="0"/>
            <a:ext cx="7886700" cy="1325563"/>
          </a:xfrm>
        </p:spPr>
        <p:txBody>
          <a:bodyPr>
            <a:normAutofit/>
          </a:bodyPr>
          <a:lstStyle/>
          <a:p>
            <a:r>
              <a:rPr lang="en-US" sz="3200" b="1" dirty="0">
                <a:solidFill>
                  <a:srgbClr val="FF0000"/>
                </a:solidFill>
              </a:rPr>
              <a:t>Cooled receivers – state of the art</a:t>
            </a:r>
          </a:p>
        </p:txBody>
      </p:sp>
      <p:sp>
        <p:nvSpPr>
          <p:cNvPr id="3" name="Espaço Reservado para Conteúdo 2"/>
          <p:cNvSpPr>
            <a:spLocks noGrp="1"/>
          </p:cNvSpPr>
          <p:nvPr>
            <p:ph idx="1"/>
          </p:nvPr>
        </p:nvSpPr>
        <p:spPr>
          <a:xfrm>
            <a:off x="78378" y="925587"/>
            <a:ext cx="7875270" cy="4351338"/>
          </a:xfrm>
        </p:spPr>
        <p:txBody>
          <a:bodyPr>
            <a:normAutofit/>
          </a:bodyPr>
          <a:lstStyle/>
          <a:p>
            <a:r>
              <a:rPr lang="pt-BR" sz="2400" dirty="0" err="1"/>
              <a:t>First</a:t>
            </a:r>
            <a:r>
              <a:rPr lang="pt-BR" sz="2400" dirty="0"/>
              <a:t> 2   </a:t>
            </a:r>
            <a:r>
              <a:rPr lang="en-US" sz="2400" dirty="0"/>
              <a:t>receivers</a:t>
            </a:r>
            <a:r>
              <a:rPr lang="pt-BR" sz="2400" dirty="0"/>
              <a:t> + </a:t>
            </a:r>
            <a:r>
              <a:rPr lang="en-US" sz="2400" dirty="0"/>
              <a:t>first  cryostat will be provided by international collaborations NAOJ (Japan) NOVA (Netherlands)  and Chalmers Univ. (Sweden)</a:t>
            </a:r>
          </a:p>
          <a:p>
            <a:pPr marL="0" indent="0">
              <a:buNone/>
            </a:pPr>
            <a:endParaRPr lang="en-US" sz="2400" dirty="0"/>
          </a:p>
          <a:p>
            <a:pPr>
              <a:lnSpc>
                <a:spcPct val="100000"/>
              </a:lnSpc>
              <a:spcBef>
                <a:spcPts val="0"/>
              </a:spcBef>
            </a:pPr>
            <a:r>
              <a:rPr lang="en-US" sz="2400" dirty="0"/>
              <a:t>Integration and test of the 2 receivers  in 2017  (band 5 and band 9)  made at NOVA Groningen.  </a:t>
            </a:r>
          </a:p>
          <a:p>
            <a:pPr>
              <a:lnSpc>
                <a:spcPct val="100000"/>
              </a:lnSpc>
              <a:spcBef>
                <a:spcPts val="0"/>
              </a:spcBef>
            </a:pPr>
            <a:r>
              <a:rPr lang="en-US" sz="2400" dirty="0"/>
              <a:t>Training of 2 engineers (Escola </a:t>
            </a:r>
            <a:r>
              <a:rPr lang="en-US" sz="2400" dirty="0" err="1"/>
              <a:t>Politécnica</a:t>
            </a:r>
            <a:r>
              <a:rPr lang="en-US" sz="2400" dirty="0"/>
              <a:t>) </a:t>
            </a:r>
          </a:p>
          <a:p>
            <a:pPr>
              <a:lnSpc>
                <a:spcPct val="100000"/>
              </a:lnSpc>
              <a:spcBef>
                <a:spcPts val="0"/>
              </a:spcBef>
            </a:pPr>
            <a:r>
              <a:rPr lang="en-US" sz="2400" dirty="0"/>
              <a:t>In April 2017 a software engineer went there</a:t>
            </a:r>
            <a:endParaRPr lang="pt-BR" sz="2400" dirty="0"/>
          </a:p>
          <a:p>
            <a:pPr>
              <a:lnSpc>
                <a:spcPct val="100000"/>
              </a:lnSpc>
              <a:spcBef>
                <a:spcPts val="0"/>
              </a:spcBef>
            </a:pPr>
            <a:endParaRPr lang="en-US" sz="2400" dirty="0"/>
          </a:p>
        </p:txBody>
      </p:sp>
      <p:pic>
        <p:nvPicPr>
          <p:cNvPr id="5" name="Imagem 4"/>
          <p:cNvPicPr>
            <a:picLocks noChangeAspect="1"/>
          </p:cNvPicPr>
          <p:nvPr/>
        </p:nvPicPr>
        <p:blipFill>
          <a:blip r:embed="rId3"/>
          <a:stretch>
            <a:fillRect/>
          </a:stretch>
        </p:blipFill>
        <p:spPr>
          <a:xfrm>
            <a:off x="6317564" y="3387340"/>
            <a:ext cx="2060627" cy="3334801"/>
          </a:xfrm>
          <a:prstGeom prst="rect">
            <a:avLst/>
          </a:prstGeom>
        </p:spPr>
      </p:pic>
      <p:pic>
        <p:nvPicPr>
          <p:cNvPr id="6" name="Imagem 5"/>
          <p:cNvPicPr>
            <a:picLocks noChangeAspect="1"/>
          </p:cNvPicPr>
          <p:nvPr/>
        </p:nvPicPr>
        <p:blipFill>
          <a:blip r:embed="rId4"/>
          <a:stretch>
            <a:fillRect/>
          </a:stretch>
        </p:blipFill>
        <p:spPr>
          <a:xfrm>
            <a:off x="285438" y="4521294"/>
            <a:ext cx="5956308" cy="2200847"/>
          </a:xfrm>
          <a:prstGeom prst="rect">
            <a:avLst/>
          </a:prstGeom>
        </p:spPr>
      </p:pic>
      <p:sp>
        <p:nvSpPr>
          <p:cNvPr id="7" name="CaixaDeTexto 6"/>
          <p:cNvSpPr txBox="1"/>
          <p:nvPr/>
        </p:nvSpPr>
        <p:spPr>
          <a:xfrm>
            <a:off x="7746275" y="2083377"/>
            <a:ext cx="255868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C00000"/>
                </a:solidFill>
                <a:effectLst/>
                <a:uLnTx/>
                <a:uFillTx/>
                <a:latin typeface="Calibri" panose="020F0502020204030204"/>
                <a:ea typeface="+mn-ea"/>
                <a:cs typeface="+mn-cs"/>
              </a:rPr>
              <a:t>Receivers</a:t>
            </a:r>
          </a:p>
        </p:txBody>
      </p:sp>
      <p:pic>
        <p:nvPicPr>
          <p:cNvPr id="8" name="Imagem 7"/>
          <p:cNvPicPr>
            <a:picLocks noChangeAspect="1"/>
          </p:cNvPicPr>
          <p:nvPr/>
        </p:nvPicPr>
        <p:blipFill>
          <a:blip r:embed="rId5"/>
          <a:stretch>
            <a:fillRect/>
          </a:stretch>
        </p:blipFill>
        <p:spPr>
          <a:xfrm>
            <a:off x="6595110" y="3059510"/>
            <a:ext cx="2573383" cy="1126195"/>
          </a:xfrm>
          <a:prstGeom prst="rect">
            <a:avLst/>
          </a:prstGeom>
        </p:spPr>
      </p:pic>
      <p:sp>
        <p:nvSpPr>
          <p:cNvPr id="9" name="CaixaDeTexto 8"/>
          <p:cNvSpPr txBox="1"/>
          <p:nvPr/>
        </p:nvSpPr>
        <p:spPr>
          <a:xfrm>
            <a:off x="5122313" y="3868625"/>
            <a:ext cx="154141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C00000"/>
                </a:solidFill>
                <a:effectLst/>
                <a:uLnTx/>
                <a:uFillTx/>
                <a:latin typeface="Calibri" panose="020F0502020204030204"/>
                <a:ea typeface="+mn-ea"/>
                <a:cs typeface="+mn-cs"/>
              </a:rPr>
              <a:t>spectrometer</a:t>
            </a:r>
          </a:p>
        </p:txBody>
      </p:sp>
      <p:sp>
        <p:nvSpPr>
          <p:cNvPr id="10" name="CaixaDeTexto 9"/>
          <p:cNvSpPr txBox="1"/>
          <p:nvPr/>
        </p:nvSpPr>
        <p:spPr>
          <a:xfrm>
            <a:off x="8091774" y="6352809"/>
            <a:ext cx="102816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FF0000"/>
                </a:solidFill>
                <a:effectLst/>
                <a:uLnTx/>
                <a:uFillTx/>
                <a:latin typeface="Calibri" panose="020F0502020204030204"/>
                <a:ea typeface="+mn-ea"/>
                <a:cs typeface="+mn-cs"/>
              </a:rPr>
              <a:t>cryostats</a:t>
            </a:r>
          </a:p>
        </p:txBody>
      </p:sp>
    </p:spTree>
    <p:extLst>
      <p:ext uri="{BB962C8B-B14F-4D97-AF65-F5344CB8AC3E}">
        <p14:creationId xmlns:p14="http://schemas.microsoft.com/office/powerpoint/2010/main" val="36382188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a:blip r:embed="rId2"/>
          <a:stretch>
            <a:fillRect/>
          </a:stretch>
        </p:blipFill>
        <p:spPr>
          <a:xfrm>
            <a:off x="0" y="1509623"/>
            <a:ext cx="9298064" cy="4795927"/>
          </a:xfrm>
          <a:prstGeom prst="rect">
            <a:avLst/>
          </a:prstGeom>
        </p:spPr>
      </p:pic>
      <p:sp>
        <p:nvSpPr>
          <p:cNvPr id="3" name="CaixaDeTexto 2"/>
          <p:cNvSpPr txBox="1"/>
          <p:nvPr/>
        </p:nvSpPr>
        <p:spPr>
          <a:xfrm>
            <a:off x="982639" y="6305550"/>
            <a:ext cx="6621300" cy="369332"/>
          </a:xfrm>
          <a:prstGeom prst="rect">
            <a:avLst/>
          </a:prstGeom>
          <a:noFill/>
        </p:spPr>
        <p:txBody>
          <a:bodyPr wrap="none" rtlCol="0">
            <a:spAutoFit/>
          </a:bodyPr>
          <a:lstStyle/>
          <a:p>
            <a:r>
              <a:rPr lang="en-US" b="1" dirty="0">
                <a:solidFill>
                  <a:srgbClr val="C00000"/>
                </a:solidFill>
              </a:rPr>
              <a:t>The “optical” path, set of mirrors to bring the beam to the receivers</a:t>
            </a:r>
          </a:p>
        </p:txBody>
      </p:sp>
      <p:sp>
        <p:nvSpPr>
          <p:cNvPr id="6" name="CaixaDeTexto 5"/>
          <p:cNvSpPr txBox="1"/>
          <p:nvPr/>
        </p:nvSpPr>
        <p:spPr>
          <a:xfrm>
            <a:off x="1083670" y="544447"/>
            <a:ext cx="7509172" cy="646331"/>
          </a:xfrm>
          <a:prstGeom prst="rect">
            <a:avLst/>
          </a:prstGeom>
          <a:noFill/>
        </p:spPr>
        <p:txBody>
          <a:bodyPr wrap="none" rtlCol="0">
            <a:spAutoFit/>
          </a:bodyPr>
          <a:lstStyle/>
          <a:p>
            <a:r>
              <a:rPr lang="en-US" b="1" dirty="0">
                <a:solidFill>
                  <a:srgbClr val="C00000"/>
                </a:solidFill>
              </a:rPr>
              <a:t>Antenna with excellent availability of space for instruments and experiments</a:t>
            </a:r>
          </a:p>
          <a:p>
            <a:r>
              <a:rPr lang="en-US" b="1" dirty="0">
                <a:solidFill>
                  <a:srgbClr val="C00000"/>
                </a:solidFill>
              </a:rPr>
              <a:t>for new developments </a:t>
            </a:r>
          </a:p>
        </p:txBody>
      </p:sp>
    </p:spTree>
    <p:extLst>
      <p:ext uri="{BB962C8B-B14F-4D97-AF65-F5344CB8AC3E}">
        <p14:creationId xmlns:p14="http://schemas.microsoft.com/office/powerpoint/2010/main" val="4266644803"/>
      </p:ext>
    </p:extLst>
  </p:cSld>
  <p:clrMapOvr>
    <a:masterClrMapping/>
  </p:clrMapOvr>
</p:sld>
</file>

<file path=ppt/theme/theme1.xml><?xml version="1.0" encoding="utf-8"?>
<a:theme xmlns:a="http://schemas.openxmlformats.org/drawingml/2006/main" name="Tema do Office">
  <a:themeElements>
    <a:clrScheme name="Tema do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a do 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o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o Office">
  <a:themeElements>
    <a:clrScheme name="Escritório">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Escritório">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critório">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4899</TotalTime>
  <Words>643</Words>
  <Application>Microsoft Office PowerPoint</Application>
  <PresentationFormat>Apresentação na tela (4:3)</PresentationFormat>
  <Paragraphs>110</Paragraphs>
  <Slides>23</Slides>
  <Notes>0</Notes>
  <HiddenSlides>0</HiddenSlides>
  <MMClips>0</MMClips>
  <ScaleCrop>false</ScaleCrop>
  <HeadingPairs>
    <vt:vector size="6" baseType="variant">
      <vt:variant>
        <vt:lpstr>Fontes usadas</vt:lpstr>
      </vt:variant>
      <vt:variant>
        <vt:i4>5</vt:i4>
      </vt:variant>
      <vt:variant>
        <vt:lpstr>Tema</vt:lpstr>
      </vt:variant>
      <vt:variant>
        <vt:i4>1</vt:i4>
      </vt:variant>
      <vt:variant>
        <vt:lpstr>Títulos de slides</vt:lpstr>
      </vt:variant>
      <vt:variant>
        <vt:i4>23</vt:i4>
      </vt:variant>
    </vt:vector>
  </HeadingPairs>
  <TitlesOfParts>
    <vt:vector size="29" baseType="lpstr">
      <vt:lpstr>ＭＳ Ｐゴシック</vt:lpstr>
      <vt:lpstr>Arial</vt:lpstr>
      <vt:lpstr>Arial Black</vt:lpstr>
      <vt:lpstr>Calibri</vt:lpstr>
      <vt:lpstr>Calibri Light</vt:lpstr>
      <vt:lpstr>Tema do Office</vt:lpstr>
      <vt:lpstr>Apresentação do PowerPoint</vt:lpstr>
      <vt:lpstr>Apresentação do PowerPoint</vt:lpstr>
      <vt:lpstr>Radiotelescopes above 4000 m</vt:lpstr>
      <vt:lpstr>Apresentação do PowerPoint</vt:lpstr>
      <vt:lpstr>Apresentação do PowerPoint</vt:lpstr>
      <vt:lpstr>The future place of the antenna   Characteristics </vt:lpstr>
      <vt:lpstr>Apresentação do PowerPoint</vt:lpstr>
      <vt:lpstr>Cooled receivers – state of the art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Optical Telescope for pointing</vt:lpstr>
      <vt:lpstr>LLAMA scientific objectives  </vt:lpstr>
      <vt:lpstr>Apresentação do PowerPoint</vt:lpstr>
      <vt:lpstr>Apresentação do PowerPoint</vt:lpstr>
      <vt:lpstr>Solar Physics</vt:lpstr>
      <vt:lpstr>Apresentação do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jacques lepine</dc:creator>
  <cp:lastModifiedBy>jacques lepine</cp:lastModifiedBy>
  <cp:revision>209</cp:revision>
  <dcterms:created xsi:type="dcterms:W3CDTF">2014-09-08T02:39:50Z</dcterms:created>
  <dcterms:modified xsi:type="dcterms:W3CDTF">2017-09-28T03:52:31Z</dcterms:modified>
</cp:coreProperties>
</file>