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8" r:id="rId2"/>
    <p:sldId id="340" r:id="rId3"/>
    <p:sldId id="379" r:id="rId4"/>
    <p:sldId id="342" r:id="rId5"/>
    <p:sldId id="341" r:id="rId6"/>
    <p:sldId id="343" r:id="rId7"/>
    <p:sldId id="346" r:id="rId8"/>
    <p:sldId id="347" r:id="rId9"/>
    <p:sldId id="348" r:id="rId10"/>
    <p:sldId id="349" r:id="rId11"/>
    <p:sldId id="344" r:id="rId12"/>
    <p:sldId id="345" r:id="rId13"/>
    <p:sldId id="350" r:id="rId14"/>
    <p:sldId id="351" r:id="rId15"/>
    <p:sldId id="361" r:id="rId16"/>
    <p:sldId id="362" r:id="rId17"/>
    <p:sldId id="363" r:id="rId18"/>
    <p:sldId id="364" r:id="rId19"/>
    <p:sldId id="365" r:id="rId20"/>
    <p:sldId id="367" r:id="rId21"/>
    <p:sldId id="368" r:id="rId22"/>
    <p:sldId id="370" r:id="rId23"/>
    <p:sldId id="352" r:id="rId24"/>
    <p:sldId id="338" r:id="rId25"/>
    <p:sldId id="354" r:id="rId26"/>
    <p:sldId id="335" r:id="rId27"/>
    <p:sldId id="355" r:id="rId28"/>
    <p:sldId id="376" r:id="rId29"/>
    <p:sldId id="372" r:id="rId30"/>
    <p:sldId id="373" r:id="rId31"/>
    <p:sldId id="375" r:id="rId32"/>
    <p:sldId id="378" r:id="rId33"/>
    <p:sldId id="377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270"/>
    <a:srgbClr val="67B5E6"/>
    <a:srgbClr val="F6D100"/>
    <a:srgbClr val="6EC1F7"/>
    <a:srgbClr val="FFE873"/>
    <a:srgbClr val="5E5D60"/>
    <a:srgbClr val="96D1F7"/>
    <a:srgbClr val="6FB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68"/>
    <p:restoredTop sz="50000" autoAdjust="0"/>
  </p:normalViewPr>
  <p:slideViewPr>
    <p:cSldViewPr snapToGrid="0" snapToObjects="1">
      <p:cViewPr>
        <p:scale>
          <a:sx n="31" d="100"/>
          <a:sy n="31" d="100"/>
        </p:scale>
        <p:origin x="248" y="14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0283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4022725" y="9720263"/>
            <a:ext cx="3079750" cy="512762"/>
          </a:xfrm>
          <a:prstGeom prst="rect">
            <a:avLst/>
          </a:prstGeom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3EFDDB-3473-4441-B458-EC475853B26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696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51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2725" y="9720263"/>
            <a:ext cx="3079750" cy="512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804986" indent="-30961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238441" indent="-24768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733817" indent="-24768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229193" indent="-24768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724569" indent="-2476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219945" indent="-2476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715322" indent="-2476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210698" indent="-2476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1CE487-54A0-4368-B59D-3149705C5292}" type="slidenum">
              <a:rPr lang="en-US" altLang="ja-JP" smtClean="0"/>
              <a:pPr>
                <a:spcBef>
                  <a:spcPct val="0"/>
                </a:spcBef>
              </a:pPr>
              <a:t>16</a:t>
            </a:fld>
            <a:endParaRPr lang="en-US" altLang="ja-JP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2725" y="9720263"/>
            <a:ext cx="3079750" cy="5127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F2C2D2-4486-42A7-AA95-F024935A3D6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807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4022725" y="9720263"/>
            <a:ext cx="3079750" cy="512762"/>
          </a:xfrm>
          <a:prstGeom prst="rect">
            <a:avLst/>
          </a:prstGeom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3EFDDB-3473-4441-B458-EC475853B26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552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28 Sept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SPAnet Radio Astronomy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9943294" y="12712703"/>
            <a:ext cx="753411" cy="471924"/>
          </a:xfrm>
          <a:prstGeom prst="rect">
            <a:avLst/>
          </a:prstGeom>
        </p:spPr>
        <p:txBody>
          <a:bodyPr/>
          <a:lstStyle/>
          <a:p>
            <a:fld id="{2977C38A-63FF-B046-8322-FB773F662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58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38004" y="12712703"/>
            <a:ext cx="5689600" cy="730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1219200" y="3200401"/>
            <a:ext cx="21945600" cy="951230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7" name="Marcador de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2336801" y="685803"/>
            <a:ext cx="20196517" cy="1676398"/>
          </a:xfrm>
          <a:prstGeom prst="rect">
            <a:avLst/>
          </a:prstGeom>
        </p:spPr>
        <p:txBody>
          <a:bodyPr vert="horz" lIns="95786" tIns="47893" rIns="95786" bIns="47893"/>
          <a:lstStyle>
            <a:lvl1pPr marL="0" indent="0" algn="ctr">
              <a:buNone/>
              <a:defRPr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s-ES_tradnl" dirty="0" err="1" smtClean="0"/>
              <a:t>Edit</a:t>
            </a:r>
            <a:r>
              <a:rPr lang="es-ES_tradnl" dirty="0" smtClean="0"/>
              <a:t> </a:t>
            </a:r>
            <a:r>
              <a:rPr lang="es-ES_tradnl" dirty="0" err="1" smtClean="0"/>
              <a:t>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6671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28 Sept 2017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12000" y="12712701"/>
            <a:ext cx="8940800" cy="730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SPAnet Radio Astronomy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28368" y="13081000"/>
            <a:ext cx="514564" cy="471924"/>
          </a:xfrm>
        </p:spPr>
        <p:txBody>
          <a:bodyPr/>
          <a:lstStyle/>
          <a:p>
            <a:pPr>
              <a:defRPr/>
            </a:pPr>
            <a:fld id="{A748C75A-7882-40D7-A227-490012CDB8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08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28 Sept 2017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12000" y="12712701"/>
            <a:ext cx="8940800" cy="730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SPAnet Radio Astronomy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28368" y="13081000"/>
            <a:ext cx="514564" cy="471924"/>
          </a:xfrm>
        </p:spPr>
        <p:txBody>
          <a:bodyPr/>
          <a:lstStyle/>
          <a:p>
            <a:pPr>
              <a:defRPr/>
            </a:pPr>
            <a:fld id="{A748C75A-7882-40D7-A227-490012CDB8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0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n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4" r:id="rId12"/>
    <p:sldLayoutId id="2147483665" r:id="rId13"/>
    <p:sldLayoutId id="2147483666" r:id="rId14"/>
    <p:sldLayoutId id="2147483667" r:id="rId15"/>
  </p:sldLayoutIdLst>
  <p:transition spd="med"/>
  <p:hf sldNum="0" hdr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hyperlink" Target="https://en.wikipedia.org/wiki/Radio_wav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hyperlink" Target="https://en.wikipedia.org/wiki/Fast_radio_burst#cite_note-Caleb2017-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6.tiff"/><Relationship Id="rId8" Type="http://schemas.openxmlformats.org/officeDocument/2006/relationships/image" Target="../media/image27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jpg"/><Relationship Id="rId3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4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Cuerpo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6" name="ALMA Update &amp; Science Presentation.jpg" descr="ALMA Update &amp; Science Presenta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7051014" y="10304463"/>
            <a:ext cx="7721665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Radio Astronomy Universe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Thijs de Graauw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20" y="457202"/>
            <a:ext cx="19093180" cy="1329789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108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Fast Radio Bursts: Very Hot Topic</a:t>
            </a:r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3091" y="2574776"/>
            <a:ext cx="24146034" cy="85664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685800" indent="-685800" algn="l">
              <a:buFont typeface="Arial" charset="0"/>
              <a:buChar char="•"/>
            </a:pPr>
            <a:r>
              <a:rPr lang="en-US" b="1" dirty="0" smtClean="0"/>
              <a:t>Fast Radio Burst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b="1" dirty="0"/>
              <a:t>FRB</a:t>
            </a:r>
            <a:r>
              <a:rPr lang="en-US" dirty="0"/>
              <a:t>) is a high-energy astrophysical phenomenon </a:t>
            </a:r>
            <a:endParaRPr lang="en-US" dirty="0" smtClean="0"/>
          </a:p>
          <a:p>
            <a:pPr algn="l"/>
            <a:r>
              <a:rPr lang="en-US" dirty="0"/>
              <a:t>	</a:t>
            </a:r>
            <a:r>
              <a:rPr lang="en-US" dirty="0" smtClean="0"/>
              <a:t>- unknown </a:t>
            </a:r>
            <a:r>
              <a:rPr lang="en-US" dirty="0"/>
              <a:t>origin </a:t>
            </a:r>
            <a:endParaRPr lang="en-US" dirty="0" smtClean="0"/>
          </a:p>
          <a:p>
            <a:pPr algn="l"/>
            <a:r>
              <a:rPr lang="en-US" dirty="0" smtClean="0"/>
              <a:t>	- manifested </a:t>
            </a:r>
            <a:r>
              <a:rPr lang="en-US" dirty="0"/>
              <a:t>as a transient </a:t>
            </a:r>
            <a:r>
              <a:rPr lang="en-US" dirty="0">
                <a:hlinkClick r:id="rId3" tooltip="Radio wave"/>
              </a:rPr>
              <a:t>radio</a:t>
            </a:r>
            <a:r>
              <a:rPr lang="en-US" dirty="0"/>
              <a:t> pulse lasting only a few milliseconds. </a:t>
            </a:r>
            <a:endParaRPr lang="en-US" dirty="0" smtClean="0"/>
          </a:p>
          <a:p>
            <a:pPr algn="l"/>
            <a:endParaRPr lang="en-US" dirty="0" smtClean="0"/>
          </a:p>
          <a:p>
            <a:pPr marL="685800" indent="-685800" algn="l">
              <a:buFont typeface="Arial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first FRB was discovered by Duncan </a:t>
            </a:r>
            <a:r>
              <a:rPr lang="en-US" dirty="0" err="1"/>
              <a:t>Lorimer</a:t>
            </a:r>
            <a:r>
              <a:rPr lang="en-US" dirty="0"/>
              <a:t> and his student David </a:t>
            </a:r>
            <a:r>
              <a:rPr lang="en-US" dirty="0" err="1"/>
              <a:t>Narkovic</a:t>
            </a:r>
            <a:r>
              <a:rPr lang="en-US" dirty="0"/>
              <a:t> </a:t>
            </a:r>
            <a:endParaRPr lang="en-US" dirty="0" smtClean="0"/>
          </a:p>
          <a:p>
            <a:pPr algn="l"/>
            <a:r>
              <a:rPr lang="en-US" dirty="0" smtClean="0"/>
              <a:t>in </a:t>
            </a:r>
            <a:r>
              <a:rPr lang="en-US" dirty="0"/>
              <a:t>2007 when they were looking through archival pulsar survey </a:t>
            </a:r>
            <a:r>
              <a:rPr lang="en-US" dirty="0" smtClean="0"/>
              <a:t>data</a:t>
            </a:r>
            <a:r>
              <a:rPr lang="en-US" dirty="0"/>
              <a:t> </a:t>
            </a:r>
            <a:r>
              <a:rPr lang="en-US" dirty="0" smtClean="0"/>
              <a:t>of 2001</a:t>
            </a:r>
          </a:p>
          <a:p>
            <a:pPr algn="l"/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685800" indent="-685800" algn="l">
              <a:buFont typeface="Arial" charset="0"/>
              <a:buChar char="•"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By now &gt; </a:t>
            </a:r>
            <a:r>
              <a:rPr kumimoji="0" lang="is-I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…...</a:t>
            </a:r>
          </a:p>
          <a:p>
            <a:pPr marL="685800" indent="-685800" algn="l">
              <a:buFont typeface="Arial" charset="0"/>
              <a:buChar char="•"/>
            </a:pPr>
            <a:endParaRPr lang="is-IS" dirty="0"/>
          </a:p>
          <a:p>
            <a:pPr marL="685800" indent="-685800" algn="l">
              <a:buFont typeface="Arial" charset="0"/>
              <a:buChar char="•"/>
            </a:pPr>
            <a:r>
              <a:rPr kumimoji="0" lang="is-IS" sz="5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Bright, point-like, broad band,</a:t>
            </a:r>
            <a:r>
              <a:rPr kumimoji="0" lang="is-IS" sz="5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millisecond, repeating?</a:t>
            </a:r>
          </a:p>
          <a:p>
            <a:pPr marL="685800" indent="-685800" algn="l">
              <a:buFont typeface="Arial" charset="0"/>
              <a:buChar char="•"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44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710" y="241300"/>
            <a:ext cx="18042890" cy="1357632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55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1" y="883922"/>
            <a:ext cx="20431759" cy="110708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902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6240" y="-130468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Detection and Frequency of </a:t>
            </a:r>
            <a:r>
              <a:rPr lang="en-US" sz="6600" b="1" dirty="0" err="1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O</a:t>
            </a:r>
            <a:r>
              <a:rPr lang="en-US" sz="6600" b="1" dirty="0" err="1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ccurance</a:t>
            </a:r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 of FRB</a:t>
            </a:r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’s</a:t>
            </a:r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3824" y="1691290"/>
            <a:ext cx="18303087" cy="12567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685800" indent="-685800" algn="l">
              <a:buFont typeface="Arial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The </a:t>
            </a:r>
            <a:r>
              <a:rPr lang="en-US" sz="4000" dirty="0">
                <a:solidFill>
                  <a:schemeClr val="tx1"/>
                </a:solidFill>
              </a:rPr>
              <a:t>upgraded </a:t>
            </a:r>
            <a:r>
              <a:rPr lang="en-US" sz="4000" dirty="0" smtClean="0">
                <a:solidFill>
                  <a:schemeClr val="tx1"/>
                </a:solidFill>
              </a:rPr>
              <a:t>(</a:t>
            </a:r>
            <a:r>
              <a:rPr lang="en-US" sz="4000" dirty="0">
                <a:solidFill>
                  <a:schemeClr val="tx1"/>
                </a:solidFill>
              </a:rPr>
              <a:t>UTMOST), </a:t>
            </a:r>
            <a:endParaRPr lang="en-US" sz="4000" dirty="0" smtClean="0">
              <a:solidFill>
                <a:schemeClr val="tx1"/>
              </a:solidFill>
            </a:endParaRPr>
          </a:p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(</a:t>
            </a:r>
            <a:r>
              <a:rPr lang="en-US" sz="4000" dirty="0">
                <a:solidFill>
                  <a:schemeClr val="tx1"/>
                </a:solidFill>
              </a:rPr>
              <a:t>Australia), reports finding 3 more FRBs</a:t>
            </a:r>
            <a:r>
              <a:rPr lang="en-US" sz="4000" dirty="0" smtClean="0">
                <a:solidFill>
                  <a:schemeClr val="tx1"/>
                </a:solidFill>
              </a:rPr>
              <a:t>.</a:t>
            </a:r>
            <a:endParaRPr lang="en-US" sz="4000" baseline="30000" dirty="0">
              <a:solidFill>
                <a:schemeClr val="tx1"/>
              </a:solidFill>
            </a:endParaRPr>
          </a:p>
          <a:p>
            <a:pPr algn="l"/>
            <a:endParaRPr lang="en-US" sz="4000" dirty="0" smtClean="0">
              <a:solidFill>
                <a:schemeClr val="tx1"/>
              </a:solidFill>
            </a:endParaRPr>
          </a:p>
          <a:p>
            <a:pPr marL="685800" indent="-685800" algn="l">
              <a:buFont typeface="Arial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A </a:t>
            </a:r>
            <a:r>
              <a:rPr lang="en-US" sz="4000" dirty="0">
                <a:solidFill>
                  <a:schemeClr val="tx1"/>
                </a:solidFill>
              </a:rPr>
              <a:t>180-day 3 part survey in 2015 and 2016 found 3 FRBs at 843 </a:t>
            </a:r>
            <a:r>
              <a:rPr lang="en-US" sz="4000" dirty="0" err="1">
                <a:solidFill>
                  <a:schemeClr val="tx1"/>
                </a:solidFill>
              </a:rPr>
              <a:t>MHz.</a:t>
            </a:r>
            <a:r>
              <a:rPr lang="en-US" sz="4000" baseline="30000" dirty="0">
                <a:solidFill>
                  <a:schemeClr val="tx1"/>
                </a:solidFill>
                <a:hlinkClick r:id="rId3"/>
              </a:rPr>
              <a:t>[8]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endParaRPr lang="en-US" sz="4000" dirty="0" smtClean="0">
              <a:solidFill>
                <a:schemeClr val="tx1"/>
              </a:solidFill>
            </a:endParaRPr>
          </a:p>
          <a:p>
            <a:pPr algn="l"/>
            <a:endParaRPr lang="en-US" sz="4000" dirty="0" smtClean="0">
              <a:solidFill>
                <a:schemeClr val="tx1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A </a:t>
            </a:r>
            <a:r>
              <a:rPr lang="en-US" sz="4000" dirty="0">
                <a:solidFill>
                  <a:schemeClr val="tx1"/>
                </a:solidFill>
              </a:rPr>
              <a:t>short survey using part of </a:t>
            </a:r>
            <a:r>
              <a:rPr lang="en-US" sz="4000" dirty="0" smtClean="0">
                <a:solidFill>
                  <a:schemeClr val="tx1"/>
                </a:solidFill>
              </a:rPr>
              <a:t>ASKAP found </a:t>
            </a:r>
            <a:r>
              <a:rPr lang="en-US" sz="4000" dirty="0">
                <a:solidFill>
                  <a:schemeClr val="tx1"/>
                </a:solidFill>
              </a:rPr>
              <a:t>one FRB in 3.4 days. </a:t>
            </a:r>
            <a:endParaRPr lang="en-US" sz="4000" dirty="0" smtClean="0">
              <a:solidFill>
                <a:schemeClr val="tx1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GBT 15 more</a:t>
            </a:r>
          </a:p>
          <a:p>
            <a:pPr marL="571500" indent="-571500" algn="l">
              <a:buFont typeface="Arial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More archival work underway</a:t>
            </a:r>
          </a:p>
          <a:p>
            <a:pPr algn="l"/>
            <a:endParaRPr lang="en-US" sz="4000" dirty="0" smtClean="0">
              <a:solidFill>
                <a:schemeClr val="tx1"/>
              </a:solidFill>
            </a:endParaRPr>
          </a:p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Facilities used: </a:t>
            </a:r>
            <a:r>
              <a:rPr lang="en-US" sz="4000" dirty="0" err="1" smtClean="0">
                <a:solidFill>
                  <a:schemeClr val="tx1"/>
                </a:solidFill>
              </a:rPr>
              <a:t>a.o.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Parkes</a:t>
            </a:r>
            <a:r>
              <a:rPr lang="en-US" sz="4000" dirty="0" smtClean="0">
                <a:solidFill>
                  <a:schemeClr val="tx1"/>
                </a:solidFill>
              </a:rPr>
              <a:t>, UTMOST, GBT, </a:t>
            </a:r>
            <a:r>
              <a:rPr lang="en-US" sz="4000" dirty="0" err="1" smtClean="0">
                <a:solidFill>
                  <a:schemeClr val="tx1"/>
                </a:solidFill>
              </a:rPr>
              <a:t>etc</a:t>
            </a:r>
            <a:r>
              <a:rPr lang="is-IS" sz="4000" dirty="0" smtClean="0">
                <a:solidFill>
                  <a:schemeClr val="tx1"/>
                </a:solidFill>
              </a:rPr>
              <a:t>…</a:t>
            </a:r>
          </a:p>
          <a:p>
            <a:pPr algn="l"/>
            <a:endParaRPr lang="is-IS" sz="4000" dirty="0">
              <a:solidFill>
                <a:schemeClr val="tx1"/>
              </a:solidFill>
            </a:endParaRPr>
          </a:p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New facilities getting (soon) on line like CHIME. WSRT/</a:t>
            </a:r>
            <a:r>
              <a:rPr lang="en-US" sz="4000" dirty="0" err="1" smtClean="0">
                <a:solidFill>
                  <a:schemeClr val="tx1"/>
                </a:solidFill>
              </a:rPr>
              <a:t>Apertif</a:t>
            </a:r>
            <a:r>
              <a:rPr lang="en-US" sz="4000" dirty="0" smtClean="0">
                <a:solidFill>
                  <a:schemeClr val="tx1"/>
                </a:solidFill>
              </a:rPr>
              <a:t>/Arts, </a:t>
            </a:r>
            <a:r>
              <a:rPr lang="en-US" sz="4000" dirty="0" err="1" smtClean="0">
                <a:solidFill>
                  <a:schemeClr val="tx1"/>
                </a:solidFill>
              </a:rPr>
              <a:t>etc</a:t>
            </a:r>
            <a:r>
              <a:rPr lang="is-IS" sz="4000" dirty="0" smtClean="0">
                <a:solidFill>
                  <a:schemeClr val="tx1"/>
                </a:solidFill>
              </a:rPr>
              <a:t>…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W</a:t>
            </a:r>
            <a:r>
              <a:rPr lang="is-IS" sz="4000" dirty="0" smtClean="0">
                <a:solidFill>
                  <a:schemeClr val="tx1"/>
                </a:solidFill>
              </a:rPr>
              <a:t>ith better location, wider field/survey mode, ... </a:t>
            </a:r>
            <a:endParaRPr lang="en-US" sz="4000" dirty="0" smtClean="0">
              <a:solidFill>
                <a:schemeClr val="tx1"/>
              </a:solidFill>
            </a:endParaRPr>
          </a:p>
          <a:p>
            <a:pPr algn="l"/>
            <a:endParaRPr lang="en-US" sz="4000" dirty="0" smtClean="0"/>
          </a:p>
          <a:p>
            <a:pPr algn="l"/>
            <a:r>
              <a:rPr lang="en-US" sz="4000" dirty="0" smtClean="0"/>
              <a:t>ORIGIN, astronomical, extra galactic?</a:t>
            </a:r>
          </a:p>
          <a:p>
            <a:pPr algn="l"/>
            <a:r>
              <a:rPr lang="en-US" sz="4000" dirty="0" smtClean="0"/>
              <a:t>A </a:t>
            </a:r>
            <a:r>
              <a:rPr lang="en-US" sz="4000" dirty="0"/>
              <a:t>Fast Radio Burst Occurs Every Second throughout the Observable Universe" </a:t>
            </a:r>
            <a:endParaRPr lang="en-US" sz="4000" dirty="0" smtClean="0"/>
          </a:p>
          <a:p>
            <a:pPr algn="l"/>
            <a:r>
              <a:rPr lang="en-US" sz="4000" dirty="0" smtClean="0"/>
              <a:t>by </a:t>
            </a:r>
            <a:r>
              <a:rPr lang="en-US" sz="4000" dirty="0"/>
              <a:t>Anastasia </a:t>
            </a:r>
            <a:r>
              <a:rPr lang="en-US" sz="4000" dirty="0" err="1"/>
              <a:t>Fialkov</a:t>
            </a:r>
            <a:r>
              <a:rPr lang="en-US" sz="4000" dirty="0"/>
              <a:t> and Abraham </a:t>
            </a:r>
            <a:r>
              <a:rPr lang="en-US" sz="4000" dirty="0" smtClean="0"/>
              <a:t>Loeb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1542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68622"/>
            <a:ext cx="17480160" cy="1736724"/>
          </a:xfrm>
        </p:spPr>
        <p:txBody>
          <a:bodyPr>
            <a:normAutofit/>
          </a:bodyPr>
          <a:lstStyle/>
          <a:p>
            <a:r>
              <a:rPr lang="en-US" sz="6400" b="1" dirty="0" err="1" smtClean="0">
                <a:solidFill>
                  <a:schemeClr val="tx1"/>
                </a:solidFill>
              </a:rPr>
              <a:t>Submm</a:t>
            </a:r>
            <a:r>
              <a:rPr lang="en-US" sz="6400" b="1" dirty="0" smtClean="0">
                <a:solidFill>
                  <a:schemeClr val="tx1"/>
                </a:solidFill>
              </a:rPr>
              <a:t>/mm </a:t>
            </a:r>
            <a:r>
              <a:rPr lang="en-US" sz="6400" b="1" dirty="0" err="1">
                <a:solidFill>
                  <a:schemeClr val="tx1"/>
                </a:solidFill>
              </a:rPr>
              <a:t>Interferometres</a:t>
            </a:r>
            <a:r>
              <a:rPr lang="en-US" sz="6400" b="1" dirty="0">
                <a:solidFill>
                  <a:schemeClr val="tx1"/>
                </a:solidFill>
              </a:rPr>
              <a:t>; before 2011</a:t>
            </a:r>
            <a:endParaRPr lang="en-US" sz="6400" b="1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28 Sept 2017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SPAnet Radio Astronomy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7890" name="Picture 2" descr="http://upload.wikimedia.org/wikipedia/commons/thumb/0/02/CARMA_Panoramic_cropped2.jpg/400px-CARMA_Panoramic_croppe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8565160"/>
            <a:ext cx="7010400" cy="18752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18061" y="8707676"/>
            <a:ext cx="907331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strike="sngStrike" dirty="0">
                <a:latin typeface="Arial" charset="0"/>
              </a:rPr>
              <a:t>CARMA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strike="sngStrike" dirty="0">
                <a:latin typeface="Arial" charset="0"/>
              </a:rPr>
              <a:t>  6 Antennas each 10.4 m. in diameter. (OVRO)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strike="sngStrike" dirty="0">
                <a:latin typeface="Arial" charset="0"/>
              </a:rPr>
              <a:t>  9 Antennas each 6.1 m.  (Hat Creek)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strike="sngStrike" dirty="0">
                <a:latin typeface="Arial" charset="0"/>
              </a:rPr>
              <a:t>  8 Antennas each 3.5 m. in diameter. </a:t>
            </a:r>
            <a:r>
              <a:rPr lang="en-US" sz="3200" strike="sngStrike" dirty="0">
                <a:latin typeface="Arial" charset="0"/>
              </a:rPr>
              <a:t>(SZA</a:t>
            </a:r>
            <a:r>
              <a:rPr lang="en-US" sz="3200" strike="sngStrike" dirty="0" smtClean="0">
                <a:latin typeface="Arial" charset="0"/>
              </a:rPr>
              <a:t>)</a:t>
            </a:r>
            <a:endParaRPr lang="en-US" sz="3200" strike="sngStrike" dirty="0">
              <a:latin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515600"/>
            <a:ext cx="5243944" cy="24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819227" y="11698510"/>
            <a:ext cx="8712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itchFamily="34" charset="0"/>
                <a:cs typeface="Arial" pitchFamily="34" charset="0"/>
              </a:rPr>
              <a:t>NRO: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6 antennas each 10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metres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in diameter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SMA Site Hawai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6400801"/>
            <a:ext cx="3048000" cy="211736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192000" y="6766717"/>
            <a:ext cx="7059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itchFamily="34" charset="0"/>
                <a:cs typeface="Arial" pitchFamily="34" charset="0"/>
              </a:rPr>
              <a:t>SMA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8 antennas each 6 meters in diameter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8" name="Picture 4" descr="https://encrypted-tbn1.gstatic.com/images?q=tbn:ANd9GcSXrSy0rmffrH0hWNV9-nLvhV3Gc8nDleEbRT4wyYW1wNR3Pgiti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4051" y="2286001"/>
            <a:ext cx="7067550" cy="259080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611601" y="2386690"/>
            <a:ext cx="48894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IRAM </a:t>
            </a:r>
            <a:r>
              <a:rPr lang="en-US" sz="4000" dirty="0" err="1"/>
              <a:t>PdB</a:t>
            </a:r>
            <a:r>
              <a:rPr lang="en-US" sz="4000" dirty="0"/>
              <a:t> (NOEMA)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  6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(12)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antennas,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 each 15 m in diameter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http://www.narrabri.atnf.csiro.au/public/atca_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4114800"/>
            <a:ext cx="3453492" cy="27432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026015" y="4728525"/>
            <a:ext cx="82990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ATCA</a:t>
            </a:r>
            <a:r>
              <a:rPr lang="en-US" sz="10000" dirty="0"/>
              <a:t> </a:t>
            </a:r>
            <a:r>
              <a:rPr lang="en-US" sz="3200" dirty="0"/>
              <a:t>: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6 antennas each 22 m in diameter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7190" y="4781102"/>
            <a:ext cx="331853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Square Meters</a:t>
            </a:r>
          </a:p>
          <a:p>
            <a:r>
              <a:rPr lang="en-US" altLang="en-US" sz="4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SMA:      100 </a:t>
            </a:r>
          </a:p>
          <a:p>
            <a:r>
              <a:rPr lang="en-US" altLang="en-US" sz="4000" b="1" strike="sngStrike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CARMA: 800</a:t>
            </a:r>
          </a:p>
          <a:p>
            <a:r>
              <a:rPr lang="en-US" altLang="en-US" sz="4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IRAM:    2100</a:t>
            </a:r>
          </a:p>
          <a:p>
            <a:r>
              <a:rPr lang="en-US" altLang="en-US" sz="4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ALMA:   6200</a:t>
            </a:r>
            <a:endParaRPr lang="en-US" altLang="en-US" sz="40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OSF_and_r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4060687"/>
            <a:ext cx="17592676" cy="9601200"/>
          </a:xfrm>
          <a:prstGeom prst="rect">
            <a:avLst/>
          </a:prstGeom>
          <a:noFill/>
          <a:ln w="9525">
            <a:solidFill>
              <a:srgbClr val="1E03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138151" y="9448800"/>
            <a:ext cx="67024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FFFF33"/>
                </a:solidFill>
              </a:rPr>
              <a:t>Remotely operated from</a:t>
            </a:r>
          </a:p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rgbClr val="FFFF33"/>
                </a:solidFill>
              </a:rPr>
              <a:t>OSFControl room</a:t>
            </a:r>
          </a:p>
        </p:txBody>
      </p:sp>
      <p:sp>
        <p:nvSpPr>
          <p:cNvPr id="8196" name="TextBox 11"/>
          <p:cNvSpPr txBox="1">
            <a:spLocks noChangeArrowheads="1"/>
          </p:cNvSpPr>
          <p:nvPr/>
        </p:nvSpPr>
        <p:spPr bwMode="auto">
          <a:xfrm>
            <a:off x="5943600" y="11582400"/>
            <a:ext cx="4222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en-US" sz="4000">
              <a:solidFill>
                <a:schemeClr val="tx1"/>
              </a:solidFill>
            </a:endParaRPr>
          </a:p>
        </p:txBody>
      </p:sp>
      <p:sp>
        <p:nvSpPr>
          <p:cNvPr id="8197" name="TextBox 12"/>
          <p:cNvSpPr txBox="1">
            <a:spLocks noChangeArrowheads="1"/>
          </p:cNvSpPr>
          <p:nvPr/>
        </p:nvSpPr>
        <p:spPr bwMode="auto">
          <a:xfrm>
            <a:off x="2590800" y="3352801"/>
            <a:ext cx="191293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solidFill>
                  <a:schemeClr val="tx1"/>
                </a:solidFill>
              </a:rPr>
              <a:t>An array of </a:t>
            </a:r>
            <a:r>
              <a:rPr lang="en-US" altLang="en-US" sz="4000" b="1" dirty="0">
                <a:solidFill>
                  <a:schemeClr val="tx1"/>
                </a:solidFill>
              </a:rPr>
              <a:t>66 antennas, in </a:t>
            </a:r>
            <a:r>
              <a:rPr lang="en-US" altLang="en-US" sz="4000" b="1" i="1" dirty="0">
                <a:solidFill>
                  <a:schemeClr val="tx1"/>
                </a:solidFill>
              </a:rPr>
              <a:t>aperture synthesis </a:t>
            </a:r>
            <a:r>
              <a:rPr lang="en-US" altLang="en-US" sz="4000" i="1" dirty="0">
                <a:solidFill>
                  <a:schemeClr val="tx1"/>
                </a:solidFill>
              </a:rPr>
              <a:t>,as a</a:t>
            </a:r>
            <a:r>
              <a:rPr lang="en-US" altLang="en-US" sz="4000" dirty="0">
                <a:solidFill>
                  <a:schemeClr val="tx1"/>
                </a:solidFill>
              </a:rPr>
              <a:t> “zoom telescope”</a:t>
            </a:r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4267201"/>
            <a:ext cx="5051426" cy="229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4267200"/>
            <a:ext cx="4943476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467600"/>
            <a:ext cx="4572000" cy="927100"/>
          </a:xfrm>
          <a:prstGeom prst="rect">
            <a:avLst/>
          </a:prstGeom>
          <a:noFill/>
          <a:ln w="9525">
            <a:solidFill>
              <a:srgbClr val="1E03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TextBox 12"/>
          <p:cNvSpPr txBox="1">
            <a:spLocks noChangeArrowheads="1"/>
          </p:cNvSpPr>
          <p:nvPr/>
        </p:nvSpPr>
        <p:spPr bwMode="auto">
          <a:xfrm>
            <a:off x="4652964" y="180829"/>
            <a:ext cx="14935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7200" b="1" dirty="0">
                <a:solidFill>
                  <a:schemeClr val="tx1"/>
                </a:solidFill>
              </a:rPr>
              <a:t>ALMA</a:t>
            </a:r>
            <a:r>
              <a:rPr lang="en-US" altLang="en-US" sz="7200" b="1" dirty="0">
                <a:solidFill>
                  <a:schemeClr val="tx1"/>
                </a:solidFill>
              </a:rPr>
              <a:t>: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chemeClr val="tx1"/>
                </a:solidFill>
              </a:rPr>
              <a:t>A partnership among Europe, North America and East Asia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chemeClr val="tx1"/>
                </a:solidFill>
              </a:rPr>
              <a:t>(in cooperation with the Republic of Chile) to build and operate</a:t>
            </a:r>
            <a:r>
              <a:rPr lang="en-US" altLang="en-US" sz="3600" dirty="0">
                <a:solidFill>
                  <a:srgbClr val="FFFF00"/>
                </a:solidFill>
              </a:rPr>
              <a:t>:</a:t>
            </a:r>
            <a:endParaRPr lang="en-US" altLang="en-US" sz="3600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62401" y="11163300"/>
            <a:ext cx="1631632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3600" b="1" dirty="0">
                <a:solidFill>
                  <a:srgbClr val="FFFF00"/>
                </a:solidFill>
              </a:rPr>
              <a:t>ALMA is presently the largest astronomical ground-based project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3600" b="1" dirty="0">
                <a:solidFill>
                  <a:srgbClr val="FFFF00"/>
                </a:solidFill>
              </a:rPr>
              <a:t>It </a:t>
            </a:r>
            <a:r>
              <a:rPr lang="en-US" altLang="en-US" sz="3600" b="1" dirty="0">
                <a:solidFill>
                  <a:srgbClr val="FFFF00"/>
                </a:solidFill>
              </a:rPr>
              <a:t>started </a:t>
            </a:r>
            <a:r>
              <a:rPr lang="en-US" altLang="en-US" sz="3600" b="1" dirty="0">
                <a:solidFill>
                  <a:srgbClr val="FFFF00"/>
                </a:solidFill>
              </a:rPr>
              <a:t>Early Science </a:t>
            </a:r>
            <a:r>
              <a:rPr lang="en-US" altLang="en-US" sz="3600" b="1" dirty="0">
                <a:solidFill>
                  <a:srgbClr val="FFFF00"/>
                </a:solidFill>
              </a:rPr>
              <a:t>30 September </a:t>
            </a:r>
            <a:r>
              <a:rPr lang="en-US" altLang="en-US" sz="3600" b="1" dirty="0">
                <a:solidFill>
                  <a:srgbClr val="FFFF00"/>
                </a:solidFill>
              </a:rPr>
              <a:t>2011,</a:t>
            </a:r>
            <a:r>
              <a:rPr lang="en-US" altLang="en-US" sz="3600" b="1" dirty="0">
                <a:solidFill>
                  <a:srgbClr val="FFFF00"/>
                </a:solidFill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</a:rPr>
              <a:t>Inauguration </a:t>
            </a:r>
            <a:r>
              <a:rPr lang="en-US" altLang="en-US" sz="3600" b="1" dirty="0">
                <a:solidFill>
                  <a:srgbClr val="FFFF00"/>
                </a:solidFill>
              </a:rPr>
              <a:t>March 2013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3600" b="1" dirty="0">
                <a:solidFill>
                  <a:srgbClr val="FFFF00"/>
                </a:solidFill>
              </a:rPr>
              <a:t>Now in full operations</a:t>
            </a:r>
            <a:endParaRPr lang="en-US" altLang="en-US" sz="3600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3563600" y="10668000"/>
            <a:ext cx="4572000" cy="0"/>
          </a:xfrm>
          <a:prstGeom prst="straightConnector1">
            <a:avLst/>
          </a:prstGeom>
          <a:ln>
            <a:solidFill>
              <a:srgbClr val="FFFF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379360" y="8382001"/>
            <a:ext cx="309571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a typeface="ＭＳ Ｐゴシック" charset="-128"/>
              </a:rPr>
              <a:t>At 5000m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884334" y="5943601"/>
            <a:ext cx="1869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200" b="1" dirty="0">
                <a:solidFill>
                  <a:schemeClr val="tx1"/>
                </a:solidFill>
              </a:rPr>
              <a:t>compact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7161935" y="5943601"/>
            <a:ext cx="198163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200" b="1" dirty="0">
                <a:solidFill>
                  <a:schemeClr val="tx1"/>
                </a:solidFill>
              </a:rPr>
              <a:t>extended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8991600"/>
            <a:ext cx="7924800" cy="387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88" y="9324976"/>
            <a:ext cx="71247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Grp="1" noChangeArrowheads="1"/>
          </p:cNvSpPr>
          <p:nvPr>
            <p:ph type="title"/>
          </p:nvPr>
        </p:nvSpPr>
        <p:spPr>
          <a:xfrm>
            <a:off x="4762674" y="7686272"/>
            <a:ext cx="7010400" cy="1524000"/>
          </a:xfrm>
          <a:ln>
            <a:solidFill>
              <a:srgbClr val="66CCFF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altLang="en-US" sz="3200" dirty="0">
                <a:solidFill>
                  <a:schemeClr val="tx1"/>
                </a:solidFill>
              </a:rPr>
              <a:t>Most compact configuration – </a:t>
            </a:r>
            <a:br>
              <a:rPr lang="en-US" altLang="en-US" sz="3200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Left: Antennas,  </a:t>
            </a:r>
            <a:br>
              <a:rPr lang="en-US" altLang="en-US" sz="3200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Right: snapshot UV coverage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Sept 2017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SPAnet Radio Astronomy</a:t>
            </a:r>
            <a:endParaRPr lang="ru-RU"/>
          </a:p>
        </p:txBody>
      </p:sp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12496800" y="7331077"/>
            <a:ext cx="7924800" cy="1569660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200" dirty="0">
                <a:solidFill>
                  <a:schemeClr val="tx1"/>
                </a:solidFill>
              </a:rPr>
              <a:t>Most extended configuration – </a:t>
            </a:r>
            <a:br>
              <a:rPr lang="en-US" altLang="en-US" sz="3200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Note that scale is 100 x larger than on previous slide</a:t>
            </a:r>
          </a:p>
        </p:txBody>
      </p:sp>
      <p:pic>
        <p:nvPicPr>
          <p:cNvPr id="13" name="Picture 4" descr="HoldawayYplusFig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6677" r="12091" b="1358"/>
          <a:stretch>
            <a:fillRect/>
          </a:stretch>
        </p:blipFill>
        <p:spPr bwMode="auto">
          <a:xfrm>
            <a:off x="16611600" y="8991600"/>
            <a:ext cx="3657600" cy="383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496800" y="9144001"/>
            <a:ext cx="4114800" cy="35394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ea typeface="ＭＳ Ｐゴシック" charset="-128"/>
              </a:rPr>
              <a:t>UV coverage of most extended configuration,</a:t>
            </a:r>
            <a:br>
              <a:rPr lang="en-US" sz="3200" dirty="0">
                <a:ea typeface="ＭＳ Ｐゴシック" charset="-128"/>
              </a:rPr>
            </a:br>
            <a:r>
              <a:rPr lang="en-US" sz="3200" u="sng" dirty="0">
                <a:ea typeface="ＭＳ Ｐゴシック" charset="-128"/>
              </a:rPr>
              <a:t>including</a:t>
            </a:r>
            <a:r>
              <a:rPr lang="en-US" sz="3200" dirty="0">
                <a:ea typeface="ＭＳ Ｐゴシック" charset="-128"/>
              </a:rPr>
              <a:t> earth rotation:  4 hours of observation</a:t>
            </a:r>
          </a:p>
          <a:p>
            <a:pPr>
              <a:defRPr/>
            </a:pPr>
            <a:endParaRPr lang="en-US" sz="3200" dirty="0">
              <a:ea typeface="ＭＳ Ｐゴシック" charset="-128"/>
            </a:endParaRPr>
          </a:p>
        </p:txBody>
      </p:sp>
      <p:sp>
        <p:nvSpPr>
          <p:cNvPr id="18440" name="TextBox 15"/>
          <p:cNvSpPr txBox="1">
            <a:spLocks noChangeArrowheads="1"/>
          </p:cNvSpPr>
          <p:nvPr/>
        </p:nvSpPr>
        <p:spPr bwMode="auto">
          <a:xfrm>
            <a:off x="7455890" y="1604963"/>
            <a:ext cx="7313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4800" dirty="0">
                <a:solidFill>
                  <a:srgbClr val="0070C0"/>
                </a:solidFill>
              </a:rPr>
              <a:t>Speed and Configurations</a:t>
            </a:r>
          </a:p>
        </p:txBody>
      </p:sp>
      <p:pic>
        <p:nvPicPr>
          <p:cNvPr id="1844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657601"/>
            <a:ext cx="7185026" cy="358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3657601"/>
            <a:ext cx="7924800" cy="374332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4" name="TextBox 23"/>
          <p:cNvSpPr txBox="1">
            <a:spLocks noChangeArrowheads="1"/>
          </p:cNvSpPr>
          <p:nvPr/>
        </p:nvSpPr>
        <p:spPr bwMode="auto">
          <a:xfrm>
            <a:off x="7973974" y="543484"/>
            <a:ext cx="643958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6400" dirty="0">
                <a:solidFill>
                  <a:srgbClr val="0070C0"/>
                </a:solidFill>
              </a:rPr>
              <a:t>ALMA: </a:t>
            </a:r>
            <a:r>
              <a:rPr lang="en-US" altLang="en-US" sz="6400" dirty="0">
                <a:solidFill>
                  <a:srgbClr val="0070C0"/>
                </a:solidFill>
              </a:rPr>
              <a:t>Baselines</a:t>
            </a:r>
            <a:endParaRPr lang="en-US" altLang="en-US" sz="64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7864" y="2450208"/>
            <a:ext cx="8202672" cy="6713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271" y="2445074"/>
            <a:ext cx="8255730" cy="668876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ew-al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"/>
            <a:ext cx="18288000" cy="112497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Sept 2017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SPAnet Radio Astronomy</a:t>
            </a:r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-54768"/>
            <a:ext cx="18205108" cy="132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960" y="0"/>
            <a:ext cx="18722080" cy="2240660"/>
          </a:xfrm>
          <a:solidFill>
            <a:srgbClr val="000099"/>
          </a:solidFill>
        </p:spPr>
        <p:txBody>
          <a:bodyPr>
            <a:normAutofit/>
          </a:bodyPr>
          <a:lstStyle/>
          <a:p>
            <a:pPr algn="ctr"/>
            <a:r>
              <a:rPr lang="en-US" sz="6400" b="1" dirty="0"/>
              <a:t>ALMA Frequency Bands</a:t>
            </a:r>
            <a:endParaRPr lang="en-US" sz="64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Sept 2017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SPAnet Radio Astronomy</a:t>
            </a:r>
            <a:endParaRPr lang="ru-RU" dirty="0"/>
          </a:p>
        </p:txBody>
      </p:sp>
      <p:pic>
        <p:nvPicPr>
          <p:cNvPr id="7" name="rx5.jpg" descr="rx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1120" y="2393505"/>
            <a:ext cx="15849600" cy="108966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0496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Topics</a:t>
            </a:r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53670" y="2862839"/>
            <a:ext cx="3127459" cy="7027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SKA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FRB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algn="l"/>
            <a:r>
              <a:rPr lang="en-US" dirty="0"/>
              <a:t>Mm arrays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VLBI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more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341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SPAnet Radio Astronomy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50668"/>
            <a:ext cx="18288000" cy="136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0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1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SPAnet Radio Astronomy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136" y="3545632"/>
            <a:ext cx="15316200" cy="883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4655" y="1097360"/>
            <a:ext cx="79848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/>
              <a:t>Proto Planetary Disks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1091729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1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6" y="2796788"/>
            <a:ext cx="7920880" cy="825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6269470" y="595327"/>
            <a:ext cx="101168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600" b="1"/>
              <a:t>ALMA is a solar </a:t>
            </a:r>
            <a:r>
              <a:rPr lang="en-US" altLang="en-US" sz="5600" b="1" dirty="0"/>
              <a:t>observatory</a:t>
            </a:r>
            <a:r>
              <a:rPr lang="en-US" altLang="en-US" sz="5600" b="1" dirty="0"/>
              <a:t>!</a:t>
            </a:r>
            <a:endParaRPr lang="en-US" altLang="en-US" sz="56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Sept 2017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SPAnet Radio Astronomy</a:t>
            </a:r>
            <a:endParaRPr lang="ru-RU"/>
          </a:p>
        </p:txBody>
      </p:sp>
      <p:pic>
        <p:nvPicPr>
          <p:cNvPr id="7" name="Picture 6" descr="170117eso1703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793" y="2796785"/>
            <a:ext cx="8462498" cy="82376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6985" y="11073892"/>
            <a:ext cx="1358096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0" b="1" dirty="0"/>
              <a:t>Venus transit the sun </a:t>
            </a:r>
            <a:endParaRPr lang="en-US" sz="10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VLBI images products</a:t>
            </a:r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7041" y="2607373"/>
            <a:ext cx="7861126" cy="10105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EVN extensions and e-EVN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KVN and extensions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JVLA, etc..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ETH and GMVA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Conclusion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052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EVN</a:t>
            </a:r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8431" y="3191103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07125155" y="1826627"/>
            <a:ext cx="13516521" cy="44730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lang="en-US" sz="1800" dirty="0"/>
              <a:t>The telescopes involved in the successful detection of fringes during a VLBI test </a:t>
            </a:r>
            <a:endParaRPr lang="en-US" sz="1800" dirty="0" smtClean="0"/>
          </a:p>
          <a:p>
            <a:pPr algn="l"/>
            <a:r>
              <a:rPr lang="en-US" sz="1800" dirty="0" smtClean="0"/>
              <a:t>experiment </a:t>
            </a:r>
            <a:r>
              <a:rPr lang="en-US" sz="1800" dirty="0"/>
              <a:t>were part of the European VLBI Network (EVN) and </a:t>
            </a:r>
            <a:endParaRPr lang="en-US" sz="1800" dirty="0" smtClean="0"/>
          </a:p>
          <a:p>
            <a:pPr algn="l"/>
            <a:r>
              <a:rPr lang="en-US" sz="1800" dirty="0" smtClean="0"/>
              <a:t>included</a:t>
            </a:r>
            <a:r>
              <a:rPr lang="en-US" sz="1800" dirty="0"/>
              <a:t>: </a:t>
            </a:r>
            <a:r>
              <a:rPr lang="en-US" sz="1800" dirty="0" err="1"/>
              <a:t>Badary</a:t>
            </a:r>
            <a:r>
              <a:rPr lang="en-US" sz="1800" dirty="0"/>
              <a:t> Radio Astronomical Observatory (Institute of Applied Astronomy, Russia</a:t>
            </a:r>
            <a:r>
              <a:rPr lang="en-US" sz="1800" dirty="0" smtClean="0"/>
              <a:t>),</a:t>
            </a:r>
          </a:p>
          <a:p>
            <a:pPr algn="l"/>
            <a:r>
              <a:rPr lang="en-US" sz="1800" dirty="0" smtClean="0"/>
              <a:t> </a:t>
            </a:r>
            <a:r>
              <a:rPr lang="en-US" sz="1800" dirty="0" err="1"/>
              <a:t>Effelsberg</a:t>
            </a:r>
            <a:r>
              <a:rPr lang="en-US" sz="1800" dirty="0"/>
              <a:t> Radio Telescope (Max-Planck Institute for Radio Astronomy, Germany), </a:t>
            </a:r>
            <a:endParaRPr lang="en-US" sz="1800" dirty="0" smtClean="0"/>
          </a:p>
          <a:p>
            <a:pPr algn="l"/>
            <a:r>
              <a:rPr lang="en-US" sz="1800" dirty="0" err="1" smtClean="0"/>
              <a:t>Hartebeesthoek</a:t>
            </a:r>
            <a:r>
              <a:rPr lang="en-US" sz="1800" dirty="0" smtClean="0"/>
              <a:t> </a:t>
            </a:r>
            <a:r>
              <a:rPr lang="en-US" sz="1800" dirty="0"/>
              <a:t>Radio Astronomy Observatory (National Research Foundation, South Africa</a:t>
            </a:r>
            <a:r>
              <a:rPr lang="en-US" sz="1800" dirty="0" smtClean="0"/>
              <a:t>)</a:t>
            </a:r>
          </a:p>
          <a:p>
            <a:pPr algn="l"/>
            <a:r>
              <a:rPr lang="en-US" sz="1800" dirty="0" err="1" smtClean="0"/>
              <a:t>Jodrell</a:t>
            </a:r>
            <a:r>
              <a:rPr lang="en-US" sz="1800" dirty="0" smtClean="0"/>
              <a:t> </a:t>
            </a:r>
            <a:r>
              <a:rPr lang="en-US" sz="1800" dirty="0"/>
              <a:t>Bank Observatory (University of Manchester, UK), </a:t>
            </a:r>
            <a:endParaRPr lang="en-US" sz="1800" dirty="0" smtClean="0"/>
          </a:p>
          <a:p>
            <a:pPr algn="l"/>
            <a:r>
              <a:rPr lang="en-US" sz="1800" dirty="0" err="1" smtClean="0"/>
              <a:t>Medicina</a:t>
            </a:r>
            <a:r>
              <a:rPr lang="en-US" sz="1800" dirty="0" smtClean="0"/>
              <a:t> </a:t>
            </a:r>
            <a:r>
              <a:rPr lang="en-US" sz="1800" dirty="0"/>
              <a:t>Radio Observatory (National Institute for Astrophysics, Italy), </a:t>
            </a:r>
            <a:endParaRPr lang="en-US" sz="1800" dirty="0" smtClean="0"/>
          </a:p>
          <a:p>
            <a:pPr algn="l"/>
            <a:r>
              <a:rPr lang="en-US" sz="1800" dirty="0" err="1" smtClean="0"/>
              <a:t>Onsala</a:t>
            </a:r>
            <a:r>
              <a:rPr lang="en-US" sz="1800" dirty="0" smtClean="0"/>
              <a:t> </a:t>
            </a:r>
            <a:r>
              <a:rPr lang="en-US" sz="1800" dirty="0"/>
              <a:t>Space Observatory (Chalmers University of Technology, Sweden), </a:t>
            </a:r>
            <a:endParaRPr lang="en-US" sz="1800" dirty="0" smtClean="0"/>
          </a:p>
          <a:p>
            <a:pPr algn="l"/>
            <a:r>
              <a:rPr lang="en-US" sz="1800" dirty="0" err="1" smtClean="0"/>
              <a:t>Svetloe</a:t>
            </a:r>
            <a:r>
              <a:rPr lang="en-US" sz="1800" dirty="0" smtClean="0"/>
              <a:t> </a:t>
            </a:r>
            <a:r>
              <a:rPr lang="en-US" sz="1800" dirty="0"/>
              <a:t>Radio Astronomical Observatory (Institute of Applied Astronomy, Russia), </a:t>
            </a:r>
            <a:endParaRPr lang="en-US" sz="1800" dirty="0" smtClean="0"/>
          </a:p>
          <a:p>
            <a:pPr algn="l"/>
            <a:r>
              <a:rPr lang="en-US" sz="1800" dirty="0" err="1" smtClean="0"/>
              <a:t>Toruń</a:t>
            </a:r>
            <a:r>
              <a:rPr lang="en-US" sz="1800" dirty="0" smtClean="0"/>
              <a:t> </a:t>
            </a:r>
            <a:r>
              <a:rPr lang="en-US" sz="1800" dirty="0"/>
              <a:t>Centre for Astronomy (Nicolaus Copernicus University, Poland), </a:t>
            </a:r>
            <a:endParaRPr lang="en-US" sz="1800" dirty="0" smtClean="0"/>
          </a:p>
          <a:p>
            <a:pPr algn="l"/>
            <a:r>
              <a:rPr lang="en-US" sz="1800" dirty="0" err="1" smtClean="0"/>
              <a:t>Ürümqi</a:t>
            </a:r>
            <a:r>
              <a:rPr lang="en-US" sz="1800" dirty="0" smtClean="0"/>
              <a:t> </a:t>
            </a:r>
            <a:r>
              <a:rPr lang="en-US" sz="1800" dirty="0"/>
              <a:t>Astronomical Observatory (Chinese Academy of Sciences, China), </a:t>
            </a:r>
            <a:endParaRPr lang="en-US" sz="1800" dirty="0" smtClean="0"/>
          </a:p>
          <a:p>
            <a:pPr algn="l"/>
            <a:r>
              <a:rPr lang="en-US" sz="1800" dirty="0" err="1" smtClean="0"/>
              <a:t>Ventspils</a:t>
            </a:r>
            <a:r>
              <a:rPr lang="en-US" sz="1800" dirty="0" smtClean="0"/>
              <a:t> </a:t>
            </a:r>
            <a:r>
              <a:rPr lang="en-US" sz="1800" dirty="0"/>
              <a:t>International Radio Astronomy Centre (Latvian Academy of Sciences, Latvia), </a:t>
            </a:r>
            <a:endParaRPr lang="en-US" sz="1800" dirty="0" smtClean="0"/>
          </a:p>
          <a:p>
            <a:pPr algn="l"/>
            <a:r>
              <a:rPr lang="en-US" sz="1800" dirty="0" err="1" smtClean="0"/>
              <a:t>Westerbork</a:t>
            </a:r>
            <a:r>
              <a:rPr lang="en-US" sz="1800" dirty="0" smtClean="0"/>
              <a:t> </a:t>
            </a:r>
            <a:r>
              <a:rPr lang="en-US" sz="1800" dirty="0"/>
              <a:t>Synthesis Radio Telescope (ASTRON, the Netherlands), </a:t>
            </a:r>
            <a:endParaRPr lang="en-US" sz="1800" dirty="0" smtClean="0"/>
          </a:p>
          <a:p>
            <a:pPr algn="l"/>
            <a:r>
              <a:rPr lang="en-US" sz="1800" dirty="0" err="1" smtClean="0"/>
              <a:t>Yebes</a:t>
            </a:r>
            <a:r>
              <a:rPr lang="en-US" sz="1800" dirty="0" smtClean="0"/>
              <a:t> </a:t>
            </a:r>
            <a:r>
              <a:rPr lang="en-US" sz="1800" dirty="0"/>
              <a:t>Observatory (National Geographic Institute, Spain), </a:t>
            </a:r>
            <a:r>
              <a:rPr lang="en-US" sz="1800" dirty="0" err="1" smtClean="0"/>
              <a:t>Zelenchukskaya</a:t>
            </a:r>
            <a:r>
              <a:rPr lang="en-US" sz="1800" dirty="0" smtClean="0"/>
              <a:t> </a:t>
            </a:r>
            <a:r>
              <a:rPr lang="en-US" sz="1800" dirty="0"/>
              <a:t>Observatory (Institute of Applied Astronomy, Russia).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118" y="2441377"/>
            <a:ext cx="22581699" cy="10720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4000" dirty="0" smtClean="0"/>
              <a:t>The </a:t>
            </a:r>
            <a:r>
              <a:rPr lang="en-US" sz="4000" dirty="0"/>
              <a:t>telescopes involved in the successful detection of fringes during a VLBI test </a:t>
            </a:r>
          </a:p>
          <a:p>
            <a:pPr algn="l"/>
            <a:r>
              <a:rPr lang="en-US" sz="4000" dirty="0"/>
              <a:t>experiment were part of the European VLBI Network (EVN) and </a:t>
            </a:r>
            <a:r>
              <a:rPr lang="en-US" sz="4000" dirty="0" smtClean="0"/>
              <a:t>included</a:t>
            </a:r>
            <a:r>
              <a:rPr lang="en-US" sz="4000" dirty="0"/>
              <a:t>: </a:t>
            </a:r>
            <a:endParaRPr lang="en-US" sz="4000" dirty="0" smtClean="0"/>
          </a:p>
          <a:p>
            <a:pPr algn="l"/>
            <a:endParaRPr lang="en-US" sz="4000" dirty="0"/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Badary</a:t>
            </a:r>
            <a:r>
              <a:rPr lang="en-US" sz="4000" dirty="0" smtClean="0"/>
              <a:t> </a:t>
            </a:r>
            <a:r>
              <a:rPr lang="en-US" sz="4000" dirty="0"/>
              <a:t>Radio Astronomical Observatory (Institute of Applied Astronomy, Russia),</a:t>
            </a:r>
          </a:p>
          <a:p>
            <a:pPr algn="l"/>
            <a:r>
              <a:rPr lang="en-US" sz="4000" dirty="0"/>
              <a:t> </a:t>
            </a:r>
            <a:r>
              <a:rPr lang="en-US" sz="4000" dirty="0" smtClean="0"/>
              <a:t>- </a:t>
            </a:r>
            <a:r>
              <a:rPr lang="en-US" sz="4000" dirty="0" err="1" smtClean="0"/>
              <a:t>Effelsberg</a:t>
            </a:r>
            <a:r>
              <a:rPr lang="en-US" sz="4000" dirty="0" smtClean="0"/>
              <a:t> </a:t>
            </a:r>
            <a:r>
              <a:rPr lang="en-US" sz="4000" dirty="0"/>
              <a:t>Radio Telescope (Max-Planck Institute for Radio Astronomy, Germany), </a:t>
            </a:r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Hartebeesthoek</a:t>
            </a:r>
            <a:r>
              <a:rPr lang="en-US" sz="4000" dirty="0" smtClean="0"/>
              <a:t> </a:t>
            </a:r>
            <a:r>
              <a:rPr lang="en-US" sz="4000" dirty="0"/>
              <a:t>Radio Astronomy Observatory (National Research Foundation, South Africa)</a:t>
            </a:r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Jodrell</a:t>
            </a:r>
            <a:r>
              <a:rPr lang="en-US" sz="4000" dirty="0" smtClean="0"/>
              <a:t> </a:t>
            </a:r>
            <a:r>
              <a:rPr lang="en-US" sz="4000" dirty="0"/>
              <a:t>Bank Observatory (University of Manchester, UK), </a:t>
            </a:r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Medicina</a:t>
            </a:r>
            <a:r>
              <a:rPr lang="en-US" sz="4000" dirty="0" smtClean="0"/>
              <a:t> </a:t>
            </a:r>
            <a:r>
              <a:rPr lang="en-US" sz="4000" dirty="0"/>
              <a:t>Radio Observatory (National Institute for Astrophysics, Italy), </a:t>
            </a:r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Onsala</a:t>
            </a:r>
            <a:r>
              <a:rPr lang="en-US" sz="4000" dirty="0" smtClean="0"/>
              <a:t> </a:t>
            </a:r>
            <a:r>
              <a:rPr lang="en-US" sz="4000" dirty="0"/>
              <a:t>Space Observatory (Chalmers University of Technology, Sweden), </a:t>
            </a:r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Svetloe</a:t>
            </a:r>
            <a:r>
              <a:rPr lang="en-US" sz="4000" dirty="0" smtClean="0"/>
              <a:t> </a:t>
            </a:r>
            <a:r>
              <a:rPr lang="en-US" sz="4000" dirty="0"/>
              <a:t>Radio Astronomical Observatory (Institute of Applied Astronomy, Russia), </a:t>
            </a:r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Toruń</a:t>
            </a:r>
            <a:r>
              <a:rPr lang="en-US" sz="4000" dirty="0" smtClean="0"/>
              <a:t> </a:t>
            </a:r>
            <a:r>
              <a:rPr lang="en-US" sz="4000" dirty="0"/>
              <a:t>Centre for Astronomy (Nicolaus Copernicus University, Poland), </a:t>
            </a:r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Ürümqi</a:t>
            </a:r>
            <a:r>
              <a:rPr lang="en-US" sz="4000" dirty="0" smtClean="0"/>
              <a:t> </a:t>
            </a:r>
            <a:r>
              <a:rPr lang="en-US" sz="4000" dirty="0"/>
              <a:t>Astronomical Observatory (Chinese Academy of Sciences, China), </a:t>
            </a:r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Ventspils</a:t>
            </a:r>
            <a:r>
              <a:rPr lang="en-US" sz="4000" dirty="0" smtClean="0"/>
              <a:t> </a:t>
            </a:r>
            <a:r>
              <a:rPr lang="en-US" sz="4000" dirty="0"/>
              <a:t>International Radio Astronomy Centre (Latvian Academy of Sciences, Latvia), </a:t>
            </a:r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Westerbork</a:t>
            </a:r>
            <a:r>
              <a:rPr lang="en-US" sz="4000" dirty="0" smtClean="0"/>
              <a:t> </a:t>
            </a:r>
            <a:r>
              <a:rPr lang="en-US" sz="4000" dirty="0"/>
              <a:t>Synthesis Radio Telescope (ASTRON, the Netherlands), </a:t>
            </a:r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Yebes</a:t>
            </a:r>
            <a:r>
              <a:rPr lang="en-US" sz="4000" dirty="0" smtClean="0"/>
              <a:t> </a:t>
            </a:r>
            <a:r>
              <a:rPr lang="en-US" sz="4000" dirty="0"/>
              <a:t>Observatory (National Geographic Institute, Spain), </a:t>
            </a:r>
            <a:endParaRPr lang="en-US" sz="4000" dirty="0" smtClean="0"/>
          </a:p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Zelenchukskaya</a:t>
            </a:r>
            <a:r>
              <a:rPr lang="en-US" sz="4000" dirty="0" smtClean="0"/>
              <a:t> </a:t>
            </a:r>
            <a:r>
              <a:rPr lang="en-US" sz="4000" dirty="0"/>
              <a:t>Observatory (Institute of Applied Astronomy, Russia). 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5527" y="0"/>
            <a:ext cx="5098473" cy="418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4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58" y="457203"/>
            <a:ext cx="23601488" cy="113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0640" y="2987039"/>
            <a:ext cx="55441516" cy="3118585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KVN (triple// frequency) and VERA</a:t>
            </a:r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026" name="Picture 2" descr="elated 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375" y="2590803"/>
            <a:ext cx="12235996" cy="926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  <p:pic>
        <p:nvPicPr>
          <p:cNvPr id="8" name="Picture 2" descr="elated pho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68" y="2590804"/>
            <a:ext cx="11331087" cy="942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JVLA upgrade</a:t>
            </a:r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  <p:pic>
        <p:nvPicPr>
          <p:cNvPr id="1026" name="Picture 2" descr="https://upload.wikimedia.org/wikipedia/commons/thumb/4/43/Very_Large_Array%2C_2012.jpg/1024px-Very_Large_Array%2C_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61" y="2590804"/>
            <a:ext cx="13907678" cy="928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2800" y="0"/>
            <a:ext cx="7015018" cy="138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7911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4490803" cy="1676398"/>
          </a:xfrm>
        </p:spPr>
        <p:txBody>
          <a:bodyPr/>
          <a:lstStyle/>
          <a:p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VLBA</a:t>
            </a:r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711" y="227911"/>
            <a:ext cx="12182498" cy="9011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603" y="9239621"/>
            <a:ext cx="11920605" cy="33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89248"/>
            <a:ext cx="16611600" cy="2286000"/>
          </a:xfrm>
          <a:solidFill>
            <a:srgbClr val="233270"/>
          </a:solidFill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EHT and Global mm VLBI Array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Sept 2017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SPAnet Radio Astronomy</a:t>
            </a:r>
            <a:endParaRPr lang="ru-RU" dirty="0"/>
          </a:p>
        </p:txBody>
      </p:sp>
      <p:pic>
        <p:nvPicPr>
          <p:cNvPr id="7" name="shadowbox_content" descr="http://www.almaobservatory.org/images/announcement/170331a_e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60" y="2825552"/>
            <a:ext cx="16162020" cy="10505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764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91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с двумя вырезанными противолежащими углами 33"/>
          <p:cNvSpPr/>
          <p:nvPr/>
        </p:nvSpPr>
        <p:spPr bwMode="auto">
          <a:xfrm>
            <a:off x="-623455" y="0"/>
            <a:ext cx="25935709" cy="1584324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7200" dirty="0" smtClean="0">
                <a:solidFill>
                  <a:schemeClr val="tx1"/>
                </a:solidFill>
                <a:latin typeface="+mj-lt"/>
              </a:rPr>
              <a:t>Bottom line</a:t>
            </a:r>
            <a:endParaRPr lang="ru-RU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Sept 2017</a:t>
            </a:r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SPAnet Radio Astronomy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65018" y="1540412"/>
            <a:ext cx="237189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Arial" charset="0"/>
              <a:buChar char="•"/>
            </a:pPr>
            <a:endParaRPr lang="en-US" sz="6000" b="1" dirty="0">
              <a:solidFill>
                <a:srgbClr val="0070C0"/>
              </a:solidFill>
            </a:endParaRPr>
          </a:p>
          <a:p>
            <a:pPr algn="l"/>
            <a:endParaRPr lang="en-US" sz="6000" b="1" dirty="0" smtClean="0">
              <a:solidFill>
                <a:srgbClr val="0070C0"/>
              </a:solidFill>
            </a:endParaRPr>
          </a:p>
          <a:p>
            <a:pPr marL="914400" lvl="3" indent="-914400" algn="l">
              <a:buFont typeface="Arial" charset="0"/>
              <a:buChar char="•"/>
            </a:pPr>
            <a:r>
              <a:rPr lang="en-US" sz="6000" b="1" dirty="0">
                <a:solidFill>
                  <a:srgbClr val="0070C0"/>
                </a:solidFill>
              </a:rPr>
              <a:t>Radio Astronomy is </a:t>
            </a:r>
            <a:r>
              <a:rPr lang="en-US" sz="6000" b="1">
                <a:solidFill>
                  <a:srgbClr val="0070C0"/>
                </a:solidFill>
              </a:rPr>
              <a:t>getting </a:t>
            </a:r>
            <a:r>
              <a:rPr lang="en-US" sz="6000" b="1" smtClean="0">
                <a:solidFill>
                  <a:srgbClr val="0070C0"/>
                </a:solidFill>
              </a:rPr>
              <a:t>stronger </a:t>
            </a:r>
            <a:r>
              <a:rPr lang="en-US" sz="6000" b="1" dirty="0">
                <a:solidFill>
                  <a:srgbClr val="0070C0"/>
                </a:solidFill>
              </a:rPr>
              <a:t>position in  </a:t>
            </a:r>
            <a:r>
              <a:rPr lang="en-US" sz="6000" b="1" dirty="0" smtClean="0">
                <a:solidFill>
                  <a:srgbClr val="0070C0"/>
                </a:solidFill>
              </a:rPr>
              <a:t>																					</a:t>
            </a:r>
            <a:r>
              <a:rPr lang="en-US" sz="6000" b="1" dirty="0" err="1" smtClean="0">
                <a:solidFill>
                  <a:srgbClr val="0070C0"/>
                </a:solidFill>
              </a:rPr>
              <a:t>multiwavelength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>
                <a:solidFill>
                  <a:srgbClr val="0070C0"/>
                </a:solidFill>
              </a:rPr>
              <a:t>astronomy </a:t>
            </a:r>
          </a:p>
          <a:p>
            <a:pPr marL="914400" indent="-914400" algn="l">
              <a:buFont typeface="Arial" charset="0"/>
              <a:buChar char="•"/>
            </a:pPr>
            <a:endParaRPr 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7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4 Imagen" descr="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105473"/>
            <a:ext cx="14220826" cy="105346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71 Forma libre"/>
          <p:cNvSpPr>
            <a:spLocks noChangeArrowheads="1"/>
          </p:cNvSpPr>
          <p:nvPr/>
        </p:nvSpPr>
        <p:spPr bwMode="auto">
          <a:xfrm>
            <a:off x="14792326" y="7223127"/>
            <a:ext cx="1838324" cy="2378074"/>
          </a:xfrm>
          <a:custGeom>
            <a:avLst/>
            <a:gdLst>
              <a:gd name="T0" fmla="*/ 0 w 919162"/>
              <a:gd name="T1" fmla="*/ 0 h 1188245"/>
              <a:gd name="T2" fmla="*/ 919162 w 919162"/>
              <a:gd name="T3" fmla="*/ 552450 h 1188245"/>
              <a:gd name="T4" fmla="*/ 919162 w 919162"/>
              <a:gd name="T5" fmla="*/ 1188245 h 1188245"/>
              <a:gd name="T6" fmla="*/ 0 w 919162"/>
              <a:gd name="T7" fmla="*/ 635794 h 1188245"/>
              <a:gd name="T8" fmla="*/ 0 w 919162"/>
              <a:gd name="T9" fmla="*/ 0 h 11882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9162"/>
              <a:gd name="T16" fmla="*/ 0 h 1188245"/>
              <a:gd name="T17" fmla="*/ 919162 w 919162"/>
              <a:gd name="T18" fmla="*/ 1188245 h 11882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9162" h="1188245">
                <a:moveTo>
                  <a:pt x="0" y="0"/>
                </a:moveTo>
                <a:lnTo>
                  <a:pt x="919162" y="552450"/>
                </a:lnTo>
                <a:lnTo>
                  <a:pt x="919162" y="1188245"/>
                </a:lnTo>
                <a:lnTo>
                  <a:pt x="0" y="635794"/>
                </a:lnTo>
                <a:lnTo>
                  <a:pt x="0" y="0"/>
                </a:lnTo>
                <a:close/>
              </a:path>
            </a:pathLst>
          </a:custGeom>
          <a:solidFill>
            <a:srgbClr val="548937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tIns="864000"/>
          <a:lstStyle/>
          <a:p>
            <a:pPr algn="ctr">
              <a:defRPr/>
            </a:pPr>
            <a:r>
              <a:rPr lang="es-CL" sz="1600" b="1" dirty="0">
                <a:solidFill>
                  <a:schemeClr val="lt1"/>
                </a:solidFill>
                <a:ea typeface="ＭＳ Ｐゴシック" charset="-128"/>
              </a:rPr>
              <a:t>VLTI</a:t>
            </a:r>
          </a:p>
        </p:txBody>
      </p:sp>
      <p:sp>
        <p:nvSpPr>
          <p:cNvPr id="16" name="15 Forma libre"/>
          <p:cNvSpPr>
            <a:spLocks noChangeArrowheads="1"/>
          </p:cNvSpPr>
          <p:nvPr/>
        </p:nvSpPr>
        <p:spPr bwMode="auto">
          <a:xfrm>
            <a:off x="6534151" y="5210176"/>
            <a:ext cx="3371850" cy="4648200"/>
          </a:xfrm>
          <a:custGeom>
            <a:avLst/>
            <a:gdLst>
              <a:gd name="T0" fmla="*/ 0 w 2035969"/>
              <a:gd name="T1" fmla="*/ 0 h 2324099"/>
              <a:gd name="T2" fmla="*/ 1686717 w 2035969"/>
              <a:gd name="T3" fmla="*/ 1007268 h 2324099"/>
              <a:gd name="T4" fmla="*/ 1686717 w 2035969"/>
              <a:gd name="T5" fmla="*/ 2324099 h 2324099"/>
              <a:gd name="T6" fmla="*/ 0 w 2035969"/>
              <a:gd name="T7" fmla="*/ 1338261 h 2324099"/>
              <a:gd name="T8" fmla="*/ 0 w 2035969"/>
              <a:gd name="T9" fmla="*/ 0 h 23240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35969"/>
              <a:gd name="T16" fmla="*/ 0 h 2324099"/>
              <a:gd name="T17" fmla="*/ 2035969 w 2035969"/>
              <a:gd name="T18" fmla="*/ 2324099 h 23240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35969" h="2324099">
                <a:moveTo>
                  <a:pt x="0" y="0"/>
                </a:moveTo>
                <a:lnTo>
                  <a:pt x="2035969" y="1007268"/>
                </a:lnTo>
                <a:lnTo>
                  <a:pt x="2035969" y="2324099"/>
                </a:lnTo>
                <a:lnTo>
                  <a:pt x="0" y="133826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tIns="216000" bIns="504000" anchor="ctr"/>
          <a:lstStyle/>
          <a:p>
            <a:pPr algn="ctr">
              <a:defRPr/>
            </a:pPr>
            <a:r>
              <a:rPr lang="es-CL" sz="1800" b="1" dirty="0">
                <a:ea typeface="ＭＳ Ｐゴシック" charset="-128"/>
              </a:rPr>
              <a:t>SKA</a:t>
            </a:r>
          </a:p>
        </p:txBody>
      </p:sp>
      <p:sp>
        <p:nvSpPr>
          <p:cNvPr id="15" name="14 Forma libre"/>
          <p:cNvSpPr>
            <a:spLocks noChangeArrowheads="1"/>
          </p:cNvSpPr>
          <p:nvPr/>
        </p:nvSpPr>
        <p:spPr bwMode="auto">
          <a:xfrm>
            <a:off x="7410450" y="3667126"/>
            <a:ext cx="2873376" cy="4581524"/>
          </a:xfrm>
          <a:custGeom>
            <a:avLst/>
            <a:gdLst>
              <a:gd name="T0" fmla="*/ 0 w 2488407"/>
              <a:gd name="T1" fmla="*/ 0 h 2290758"/>
              <a:gd name="T2" fmla="*/ 1435893 w 2488407"/>
              <a:gd name="T3" fmla="*/ 826293 h 2290758"/>
              <a:gd name="T4" fmla="*/ 1435893 w 2488407"/>
              <a:gd name="T5" fmla="*/ 2290758 h 2290758"/>
              <a:gd name="T6" fmla="*/ 0 w 2488407"/>
              <a:gd name="T7" fmla="*/ 1454944 h 2290758"/>
              <a:gd name="T8" fmla="*/ 0 w 2488407"/>
              <a:gd name="T9" fmla="*/ 0 h 22907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8407"/>
              <a:gd name="T16" fmla="*/ 0 h 2290758"/>
              <a:gd name="T17" fmla="*/ 2488407 w 2488407"/>
              <a:gd name="T18" fmla="*/ 2290758 h 22907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8407" h="2290758">
                <a:moveTo>
                  <a:pt x="0" y="0"/>
                </a:moveTo>
                <a:lnTo>
                  <a:pt x="2488407" y="826293"/>
                </a:lnTo>
                <a:lnTo>
                  <a:pt x="2488407" y="2290758"/>
                </a:lnTo>
                <a:lnTo>
                  <a:pt x="0" y="1454944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79999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tIns="2880000" bIns="1008000" anchor="ctr"/>
          <a:lstStyle/>
          <a:p>
            <a:pPr algn="ctr">
              <a:defRPr/>
            </a:pPr>
            <a:r>
              <a:rPr lang="es-CL" sz="1800" b="1" dirty="0">
                <a:ea typeface="ＭＳ Ｐゴシック" charset="-128"/>
              </a:rPr>
              <a:t>EVLA</a:t>
            </a:r>
          </a:p>
        </p:txBody>
      </p:sp>
      <p:sp>
        <p:nvSpPr>
          <p:cNvPr id="17" name="16 Forma libre"/>
          <p:cNvSpPr>
            <a:spLocks noChangeArrowheads="1"/>
          </p:cNvSpPr>
          <p:nvPr/>
        </p:nvSpPr>
        <p:spPr bwMode="auto">
          <a:xfrm>
            <a:off x="6594477" y="6765926"/>
            <a:ext cx="3562350" cy="3924300"/>
          </a:xfrm>
          <a:custGeom>
            <a:avLst/>
            <a:gdLst>
              <a:gd name="T0" fmla="*/ 0 w 2345532"/>
              <a:gd name="T1" fmla="*/ 0 h 1965290"/>
              <a:gd name="T2" fmla="*/ 1782761 w 2345532"/>
              <a:gd name="T3" fmla="*/ 1044772 h 1965290"/>
              <a:gd name="T4" fmla="*/ 1782761 w 2345532"/>
              <a:gd name="T5" fmla="*/ 1963737 h 1965290"/>
              <a:gd name="T6" fmla="*/ 0 w 2345532"/>
              <a:gd name="T7" fmla="*/ 920553 h 1965290"/>
              <a:gd name="T8" fmla="*/ 0 w 2345532"/>
              <a:gd name="T9" fmla="*/ 0 h 19652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45532"/>
              <a:gd name="T16" fmla="*/ 0 h 1965290"/>
              <a:gd name="T17" fmla="*/ 2345532 w 2345532"/>
              <a:gd name="T18" fmla="*/ 1965290 h 19652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45532" h="1965290">
                <a:moveTo>
                  <a:pt x="0" y="0"/>
                </a:moveTo>
                <a:lnTo>
                  <a:pt x="2345532" y="1045598"/>
                </a:lnTo>
                <a:lnTo>
                  <a:pt x="2345532" y="1965290"/>
                </a:lnTo>
                <a:lnTo>
                  <a:pt x="0" y="921281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70195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CL" sz="1800" b="1" dirty="0">
                <a:ea typeface="ＭＳ Ｐゴシック" charset="-128"/>
              </a:rPr>
              <a:t>EVN</a:t>
            </a:r>
          </a:p>
        </p:txBody>
      </p:sp>
      <p:sp>
        <p:nvSpPr>
          <p:cNvPr id="18" name="17 Forma libre"/>
          <p:cNvSpPr>
            <a:spLocks noChangeArrowheads="1"/>
          </p:cNvSpPr>
          <p:nvPr/>
        </p:nvSpPr>
        <p:spPr bwMode="auto">
          <a:xfrm>
            <a:off x="6534150" y="4524377"/>
            <a:ext cx="1181100" cy="2241550"/>
          </a:xfrm>
          <a:custGeom>
            <a:avLst/>
            <a:gdLst>
              <a:gd name="T0" fmla="*/ 0 w 591342"/>
              <a:gd name="T1" fmla="*/ 0 h 1119981"/>
              <a:gd name="T2" fmla="*/ 591342 w 591342"/>
              <a:gd name="T3" fmla="*/ 347662 h 1119981"/>
              <a:gd name="T4" fmla="*/ 591342 w 591342"/>
              <a:gd name="T5" fmla="*/ 1119981 h 1119981"/>
              <a:gd name="T6" fmla="*/ 0 w 591342"/>
              <a:gd name="T7" fmla="*/ 776286 h 1119981"/>
              <a:gd name="T8" fmla="*/ 0 w 591342"/>
              <a:gd name="T9" fmla="*/ 0 h 1119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1342"/>
              <a:gd name="T16" fmla="*/ 0 h 1119981"/>
              <a:gd name="T17" fmla="*/ 591342 w 591342"/>
              <a:gd name="T18" fmla="*/ 1119981 h 1119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1342" h="1119981">
                <a:moveTo>
                  <a:pt x="0" y="0"/>
                </a:moveTo>
                <a:lnTo>
                  <a:pt x="591342" y="347662"/>
                </a:lnTo>
                <a:lnTo>
                  <a:pt x="591342" y="1119981"/>
                </a:lnTo>
                <a:lnTo>
                  <a:pt x="0" y="776286"/>
                </a:lnTo>
                <a:lnTo>
                  <a:pt x="0" y="0"/>
                </a:lnTo>
                <a:close/>
              </a:path>
            </a:pathLst>
          </a:custGeom>
          <a:solidFill>
            <a:srgbClr val="00ADFA">
              <a:alpha val="50195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tIns="576000"/>
          <a:lstStyle/>
          <a:p>
            <a:pPr algn="ctr">
              <a:defRPr/>
            </a:pPr>
            <a:r>
              <a:rPr lang="es-CL" sz="1600" b="1" dirty="0">
                <a:ea typeface="ＭＳ Ｐゴシック" charset="-128"/>
              </a:rPr>
              <a:t>GMRT</a:t>
            </a:r>
          </a:p>
        </p:txBody>
      </p:sp>
      <p:sp>
        <p:nvSpPr>
          <p:cNvPr id="26" name="25 Forma libre"/>
          <p:cNvSpPr>
            <a:spLocks noChangeArrowheads="1"/>
          </p:cNvSpPr>
          <p:nvPr/>
        </p:nvSpPr>
        <p:spPr bwMode="auto">
          <a:xfrm>
            <a:off x="10668001" y="6096000"/>
            <a:ext cx="1800226" cy="3009900"/>
          </a:xfrm>
          <a:custGeom>
            <a:avLst/>
            <a:gdLst>
              <a:gd name="T0" fmla="*/ 0 w 2190750"/>
              <a:gd name="T1" fmla="*/ 0 h 1504950"/>
              <a:gd name="T2" fmla="*/ 900114 w 2190750"/>
              <a:gd name="T3" fmla="*/ 514350 h 1504950"/>
              <a:gd name="T4" fmla="*/ 900114 w 2190750"/>
              <a:gd name="T5" fmla="*/ 1504950 h 1504950"/>
              <a:gd name="T6" fmla="*/ 0 w 2190750"/>
              <a:gd name="T7" fmla="*/ 985837 h 1504950"/>
              <a:gd name="T8" fmla="*/ 0 w 2190750"/>
              <a:gd name="T9" fmla="*/ 0 h 1504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90750"/>
              <a:gd name="T16" fmla="*/ 0 h 1504950"/>
              <a:gd name="T17" fmla="*/ 2190750 w 2190750"/>
              <a:gd name="T18" fmla="*/ 1504950 h 15049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90750" h="1504950">
                <a:moveTo>
                  <a:pt x="0" y="0"/>
                </a:moveTo>
                <a:lnTo>
                  <a:pt x="2190750" y="514350"/>
                </a:lnTo>
                <a:lnTo>
                  <a:pt x="2190750" y="1504950"/>
                </a:lnTo>
                <a:lnTo>
                  <a:pt x="0" y="985837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tIns="1008000" anchor="ctr"/>
          <a:lstStyle/>
          <a:p>
            <a:pPr algn="ctr">
              <a:defRPr/>
            </a:pPr>
            <a:r>
              <a:rPr lang="es-CL" sz="2400" b="1" dirty="0">
                <a:solidFill>
                  <a:schemeClr val="lt1"/>
                </a:solidFill>
                <a:ea typeface="ＭＳ Ｐゴシック" charset="-128"/>
              </a:rPr>
              <a:t>ALMA</a:t>
            </a:r>
          </a:p>
        </p:txBody>
      </p:sp>
      <p:cxnSp>
        <p:nvCxnSpPr>
          <p:cNvPr id="20" name="19 Conector recto"/>
          <p:cNvCxnSpPr>
            <a:cxnSpLocks noChangeShapeType="1"/>
          </p:cNvCxnSpPr>
          <p:nvPr/>
        </p:nvCxnSpPr>
        <p:spPr bwMode="auto">
          <a:xfrm flipH="1" flipV="1">
            <a:off x="6861176" y="8534400"/>
            <a:ext cx="3654424" cy="2133600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15370" name="23 CuadroTexto"/>
          <p:cNvSpPr txBox="1">
            <a:spLocks noChangeArrowheads="1"/>
          </p:cNvSpPr>
          <p:nvPr/>
        </p:nvSpPr>
        <p:spPr bwMode="auto">
          <a:xfrm>
            <a:off x="9391649" y="10515601"/>
            <a:ext cx="9525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CL" altLang="en-US" sz="2200" b="1">
                <a:solidFill>
                  <a:srgbClr val="66CCFF"/>
                </a:solidFill>
              </a:rPr>
              <a:t>VLBA</a:t>
            </a:r>
          </a:p>
        </p:txBody>
      </p:sp>
      <p:sp>
        <p:nvSpPr>
          <p:cNvPr id="29" name="28 Forma libre"/>
          <p:cNvSpPr>
            <a:spLocks noChangeArrowheads="1"/>
          </p:cNvSpPr>
          <p:nvPr/>
        </p:nvSpPr>
        <p:spPr bwMode="auto">
          <a:xfrm>
            <a:off x="11566526" y="5670551"/>
            <a:ext cx="673100" cy="2066926"/>
          </a:xfrm>
          <a:custGeom>
            <a:avLst/>
            <a:gdLst>
              <a:gd name="T0" fmla="*/ 0 w 803275"/>
              <a:gd name="T1" fmla="*/ 0 h 1034065"/>
              <a:gd name="T2" fmla="*/ 336264 w 803275"/>
              <a:gd name="T3" fmla="*/ 203597 h 1034065"/>
              <a:gd name="T4" fmla="*/ 336264 w 803275"/>
              <a:gd name="T5" fmla="*/ 1034653 h 1034065"/>
              <a:gd name="T6" fmla="*/ 0 w 803275"/>
              <a:gd name="T7" fmla="*/ 821388 h 1034065"/>
              <a:gd name="T8" fmla="*/ 0 w 803275"/>
              <a:gd name="T9" fmla="*/ 0 h 10340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03275"/>
              <a:gd name="T16" fmla="*/ 0 h 1034065"/>
              <a:gd name="T17" fmla="*/ 803275 w 803275"/>
              <a:gd name="T18" fmla="*/ 1034065 h 10340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03275" h="1034065">
                <a:moveTo>
                  <a:pt x="0" y="0"/>
                </a:moveTo>
                <a:lnTo>
                  <a:pt x="803275" y="203481"/>
                </a:lnTo>
                <a:lnTo>
                  <a:pt x="803275" y="1034065"/>
                </a:lnTo>
                <a:lnTo>
                  <a:pt x="0" y="820921"/>
                </a:lnTo>
                <a:lnTo>
                  <a:pt x="0" y="0"/>
                </a:lnTo>
                <a:close/>
              </a:path>
            </a:pathLst>
          </a:custGeom>
          <a:solidFill>
            <a:srgbClr val="F79646">
              <a:alpha val="70195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0" tIns="720000" rIns="0"/>
          <a:lstStyle/>
          <a:p>
            <a:pPr algn="ctr">
              <a:defRPr/>
            </a:pPr>
            <a:r>
              <a:rPr lang="es-CL" sz="1800" b="1" dirty="0">
                <a:ea typeface="ＭＳ Ｐゴシック" charset="-128"/>
              </a:rPr>
              <a:t>SMA</a:t>
            </a:r>
          </a:p>
        </p:txBody>
      </p:sp>
      <p:cxnSp>
        <p:nvCxnSpPr>
          <p:cNvPr id="33" name="32 Conector recto"/>
          <p:cNvCxnSpPr>
            <a:cxnSpLocks noChangeShapeType="1"/>
            <a:stCxn id="15373" idx="1"/>
          </p:cNvCxnSpPr>
          <p:nvPr/>
        </p:nvCxnSpPr>
        <p:spPr bwMode="auto">
          <a:xfrm>
            <a:off x="10912354" y="5061466"/>
            <a:ext cx="1736846" cy="1186934"/>
          </a:xfrm>
          <a:prstGeom prst="line">
            <a:avLst/>
          </a:prstGeom>
          <a:noFill/>
          <a:ln w="28575">
            <a:solidFill>
              <a:srgbClr val="92D050">
                <a:alpha val="89803"/>
              </a:srgb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5373" name="33 CuadroTexto"/>
          <p:cNvSpPr txBox="1">
            <a:spLocks noChangeArrowheads="1"/>
          </p:cNvSpPr>
          <p:nvPr/>
        </p:nvSpPr>
        <p:spPr bwMode="auto">
          <a:xfrm>
            <a:off x="10912354" y="4876800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CL" altLang="en-US" sz="1800" b="1">
                <a:solidFill>
                  <a:srgbClr val="92D050"/>
                </a:solidFill>
              </a:rPr>
              <a:t>JCMT</a:t>
            </a:r>
          </a:p>
        </p:txBody>
      </p:sp>
      <p:cxnSp>
        <p:nvCxnSpPr>
          <p:cNvPr id="55" name="54 Conector recto"/>
          <p:cNvCxnSpPr>
            <a:cxnSpLocks noChangeShapeType="1"/>
          </p:cNvCxnSpPr>
          <p:nvPr/>
        </p:nvCxnSpPr>
        <p:spPr bwMode="auto">
          <a:xfrm>
            <a:off x="12906377" y="5210177"/>
            <a:ext cx="2762250" cy="1581150"/>
          </a:xfrm>
          <a:prstGeom prst="line">
            <a:avLst/>
          </a:prstGeom>
          <a:noFill/>
          <a:ln w="28575">
            <a:solidFill>
              <a:srgbClr val="FF3300">
                <a:alpha val="90195"/>
              </a:srgb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5375" name="55 CuadroTexto"/>
          <p:cNvSpPr txBox="1">
            <a:spLocks noChangeArrowheads="1"/>
          </p:cNvSpPr>
          <p:nvPr/>
        </p:nvSpPr>
        <p:spPr bwMode="auto">
          <a:xfrm>
            <a:off x="14607968" y="6635750"/>
            <a:ext cx="1159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CL" altLang="en-US" sz="1800" b="1">
                <a:solidFill>
                  <a:srgbClr val="FF0000"/>
                </a:solidFill>
              </a:rPr>
              <a:t>SPITZER</a:t>
            </a:r>
          </a:p>
        </p:txBody>
      </p:sp>
      <p:cxnSp>
        <p:nvCxnSpPr>
          <p:cNvPr id="58" name="57 Conector recto"/>
          <p:cNvCxnSpPr>
            <a:cxnSpLocks noChangeShapeType="1"/>
          </p:cNvCxnSpPr>
          <p:nvPr/>
        </p:nvCxnSpPr>
        <p:spPr bwMode="auto">
          <a:xfrm>
            <a:off x="12884151" y="4972051"/>
            <a:ext cx="2813050" cy="1581150"/>
          </a:xfrm>
          <a:prstGeom prst="line">
            <a:avLst/>
          </a:prstGeom>
          <a:noFill/>
          <a:ln w="28575">
            <a:solidFill>
              <a:srgbClr val="FC0416">
                <a:alpha val="89412"/>
              </a:srgb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5377" name="59 CuadroTexto"/>
          <p:cNvSpPr txBox="1">
            <a:spLocks noChangeArrowheads="1"/>
          </p:cNvSpPr>
          <p:nvPr/>
        </p:nvSpPr>
        <p:spPr bwMode="auto">
          <a:xfrm>
            <a:off x="15636282" y="6248400"/>
            <a:ext cx="582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CL" altLang="en-US" sz="1800" b="1">
                <a:solidFill>
                  <a:srgbClr val="FF0000"/>
                </a:solidFill>
              </a:rPr>
              <a:t>ISO</a:t>
            </a:r>
          </a:p>
        </p:txBody>
      </p:sp>
      <p:cxnSp>
        <p:nvCxnSpPr>
          <p:cNvPr id="61" name="60 Conector recto"/>
          <p:cNvCxnSpPr>
            <a:cxnSpLocks noChangeShapeType="1"/>
          </p:cNvCxnSpPr>
          <p:nvPr/>
        </p:nvCxnSpPr>
        <p:spPr bwMode="auto">
          <a:xfrm>
            <a:off x="15992477" y="7413627"/>
            <a:ext cx="2330450" cy="1349374"/>
          </a:xfrm>
          <a:prstGeom prst="line">
            <a:avLst/>
          </a:prstGeom>
          <a:noFill/>
          <a:ln w="28575">
            <a:solidFill>
              <a:srgbClr val="FF3300">
                <a:alpha val="89803"/>
              </a:srgb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5379" name="62 CuadroTexto"/>
          <p:cNvSpPr txBox="1">
            <a:spLocks noChangeArrowheads="1"/>
          </p:cNvSpPr>
          <p:nvPr/>
        </p:nvSpPr>
        <p:spPr bwMode="auto">
          <a:xfrm>
            <a:off x="16414604" y="7362826"/>
            <a:ext cx="114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CL" altLang="en-US" sz="1800" b="1">
                <a:solidFill>
                  <a:srgbClr val="FF0000"/>
                </a:solidFill>
              </a:rPr>
              <a:t>HUBBLE</a:t>
            </a:r>
          </a:p>
        </p:txBody>
      </p:sp>
      <p:sp>
        <p:nvSpPr>
          <p:cNvPr id="15380" name="65 CuadroTexto"/>
          <p:cNvSpPr txBox="1">
            <a:spLocks noChangeArrowheads="1"/>
          </p:cNvSpPr>
          <p:nvPr/>
        </p:nvSpPr>
        <p:spPr bwMode="auto">
          <a:xfrm>
            <a:off x="17304560" y="8432800"/>
            <a:ext cx="620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CL" altLang="en-US" sz="1800" b="1">
                <a:solidFill>
                  <a:schemeClr val="bg1"/>
                </a:solidFill>
              </a:rPr>
              <a:t>VLT</a:t>
            </a:r>
          </a:p>
        </p:txBody>
      </p:sp>
      <p:sp>
        <p:nvSpPr>
          <p:cNvPr id="15381" name="67 CuadroTexto"/>
          <p:cNvSpPr txBox="1">
            <a:spLocks noChangeArrowheads="1"/>
          </p:cNvSpPr>
          <p:nvPr/>
        </p:nvSpPr>
        <p:spPr bwMode="auto">
          <a:xfrm>
            <a:off x="17493944" y="9388476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CL" altLang="en-US" sz="1800" b="1">
                <a:solidFill>
                  <a:schemeClr val="bg1"/>
                </a:solidFill>
              </a:rPr>
              <a:t>E-ELT</a:t>
            </a:r>
          </a:p>
        </p:txBody>
      </p:sp>
      <p:cxnSp>
        <p:nvCxnSpPr>
          <p:cNvPr id="67" name="66 Conector recto"/>
          <p:cNvCxnSpPr>
            <a:cxnSpLocks noChangeShapeType="1"/>
          </p:cNvCxnSpPr>
          <p:nvPr/>
        </p:nvCxnSpPr>
        <p:spPr bwMode="auto">
          <a:xfrm>
            <a:off x="14322426" y="7737476"/>
            <a:ext cx="3187700" cy="1863724"/>
          </a:xfrm>
          <a:prstGeom prst="line">
            <a:avLst/>
          </a:prstGeom>
          <a:noFill/>
          <a:ln w="28575">
            <a:solidFill>
              <a:srgbClr val="2B421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5383" name="70 CuadroTexto"/>
          <p:cNvSpPr txBox="1">
            <a:spLocks noChangeArrowheads="1"/>
          </p:cNvSpPr>
          <p:nvPr/>
        </p:nvSpPr>
        <p:spPr bwMode="auto">
          <a:xfrm>
            <a:off x="13468168" y="6705600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CL" altLang="en-US" sz="1800" b="1">
                <a:solidFill>
                  <a:srgbClr val="FF0000"/>
                </a:solidFill>
              </a:rPr>
              <a:t>JWST</a:t>
            </a:r>
          </a:p>
        </p:txBody>
      </p:sp>
      <p:cxnSp>
        <p:nvCxnSpPr>
          <p:cNvPr id="64" name="63 Conector recto"/>
          <p:cNvCxnSpPr>
            <a:cxnSpLocks noChangeShapeType="1"/>
          </p:cNvCxnSpPr>
          <p:nvPr/>
        </p:nvCxnSpPr>
        <p:spPr bwMode="auto">
          <a:xfrm>
            <a:off x="14325600" y="6956426"/>
            <a:ext cx="3187700" cy="1863724"/>
          </a:xfrm>
          <a:prstGeom prst="line">
            <a:avLst/>
          </a:prstGeom>
          <a:noFill/>
          <a:ln w="28575">
            <a:solidFill>
              <a:srgbClr val="77CF1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69" name="68 Conector recto"/>
          <p:cNvCxnSpPr>
            <a:cxnSpLocks noChangeShapeType="1"/>
          </p:cNvCxnSpPr>
          <p:nvPr/>
        </p:nvCxnSpPr>
        <p:spPr bwMode="auto">
          <a:xfrm>
            <a:off x="14214477" y="6769100"/>
            <a:ext cx="2787650" cy="161607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1" name="10 Forma libre" descr="ATCA"/>
          <p:cNvSpPr>
            <a:spLocks noChangeArrowheads="1"/>
          </p:cNvSpPr>
          <p:nvPr/>
        </p:nvSpPr>
        <p:spPr bwMode="auto">
          <a:xfrm>
            <a:off x="7540626" y="3629027"/>
            <a:ext cx="3260724" cy="4108450"/>
          </a:xfrm>
          <a:custGeom>
            <a:avLst/>
            <a:gdLst>
              <a:gd name="T0" fmla="*/ 0 w 1801854"/>
              <a:gd name="T1" fmla="*/ 0 h 1887374"/>
              <a:gd name="T2" fmla="*/ 1631156 w 1801854"/>
              <a:gd name="T3" fmla="*/ 948869 h 1887374"/>
              <a:gd name="T4" fmla="*/ 1631156 w 1801854"/>
              <a:gd name="T5" fmla="*/ 2055017 h 1887374"/>
              <a:gd name="T6" fmla="*/ 0 w 1801854"/>
              <a:gd name="T7" fmla="*/ 1102457 h 1887374"/>
              <a:gd name="T8" fmla="*/ 0 w 1801854"/>
              <a:gd name="T9" fmla="*/ 0 h 18873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01854"/>
              <a:gd name="T16" fmla="*/ 0 h 1887374"/>
              <a:gd name="T17" fmla="*/ 1801854 w 1801854"/>
              <a:gd name="T18" fmla="*/ 1887374 h 18873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01854" h="1887374">
                <a:moveTo>
                  <a:pt x="0" y="0"/>
                </a:moveTo>
                <a:lnTo>
                  <a:pt x="1801854" y="871463"/>
                </a:lnTo>
                <a:lnTo>
                  <a:pt x="1801854" y="1887374"/>
                </a:lnTo>
                <a:lnTo>
                  <a:pt x="0" y="1012521"/>
                </a:lnTo>
                <a:lnTo>
                  <a:pt x="0" y="0"/>
                </a:lnTo>
                <a:close/>
              </a:path>
            </a:pathLst>
          </a:custGeom>
          <a:solidFill>
            <a:srgbClr val="8CADD4">
              <a:alpha val="49803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tIns="1368000"/>
          <a:lstStyle/>
          <a:p>
            <a:pPr algn="ctr">
              <a:defRPr/>
            </a:pPr>
            <a:r>
              <a:rPr lang="es-CL" sz="1800" b="1" dirty="0">
                <a:ea typeface="ＭＳ Ｐゴシック" charset="-128"/>
              </a:rPr>
              <a:t>ATCA</a:t>
            </a:r>
          </a:p>
        </p:txBody>
      </p:sp>
      <p:sp>
        <p:nvSpPr>
          <p:cNvPr id="28" name="27 Forma libre"/>
          <p:cNvSpPr>
            <a:spLocks noChangeArrowheads="1"/>
          </p:cNvSpPr>
          <p:nvPr/>
        </p:nvSpPr>
        <p:spPr bwMode="auto">
          <a:xfrm>
            <a:off x="10782301" y="5238751"/>
            <a:ext cx="784226" cy="1898650"/>
          </a:xfrm>
          <a:custGeom>
            <a:avLst/>
            <a:gdLst>
              <a:gd name="T0" fmla="*/ 0 w 968375"/>
              <a:gd name="T1" fmla="*/ 0 h 950122"/>
              <a:gd name="T2" fmla="*/ 392400 w 968375"/>
              <a:gd name="T3" fmla="*/ 239713 h 950122"/>
              <a:gd name="T4" fmla="*/ 392400 w 968375"/>
              <a:gd name="T5" fmla="*/ 950122 h 950122"/>
              <a:gd name="T6" fmla="*/ 0 w 968375"/>
              <a:gd name="T7" fmla="*/ 719935 h 950122"/>
              <a:gd name="T8" fmla="*/ 0 w 968375"/>
              <a:gd name="T9" fmla="*/ 0 h 9501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8375"/>
              <a:gd name="T16" fmla="*/ 0 h 950122"/>
              <a:gd name="T17" fmla="*/ 968375 w 968375"/>
              <a:gd name="T18" fmla="*/ 950122 h 9501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8375" h="950122">
                <a:moveTo>
                  <a:pt x="0" y="0"/>
                </a:moveTo>
                <a:lnTo>
                  <a:pt x="968375" y="239713"/>
                </a:lnTo>
                <a:lnTo>
                  <a:pt x="968375" y="950122"/>
                </a:lnTo>
                <a:lnTo>
                  <a:pt x="0" y="719935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70195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0" tIns="360000" rIns="0"/>
          <a:lstStyle/>
          <a:p>
            <a:pPr algn="ctr">
              <a:defRPr/>
            </a:pPr>
            <a:r>
              <a:rPr lang="es-CL" sz="1800" b="1" dirty="0">
                <a:ea typeface="ＭＳ Ｐゴシック" charset="-128"/>
              </a:rPr>
              <a:t>IRAM</a:t>
            </a:r>
          </a:p>
        </p:txBody>
      </p:sp>
      <p:sp>
        <p:nvSpPr>
          <p:cNvPr id="27" name="26 Forma libre"/>
          <p:cNvSpPr>
            <a:spLocks noChangeArrowheads="1"/>
          </p:cNvSpPr>
          <p:nvPr/>
        </p:nvSpPr>
        <p:spPr bwMode="auto">
          <a:xfrm>
            <a:off x="10156827" y="5346700"/>
            <a:ext cx="1454150" cy="2413000"/>
          </a:xfrm>
          <a:custGeom>
            <a:avLst/>
            <a:gdLst>
              <a:gd name="T0" fmla="*/ 0 w 1735137"/>
              <a:gd name="T1" fmla="*/ 0 h 1206694"/>
              <a:gd name="T2" fmla="*/ 726281 w 1735137"/>
              <a:gd name="T3" fmla="*/ 442388 h 1206694"/>
              <a:gd name="T4" fmla="*/ 726282 w 1735137"/>
              <a:gd name="T5" fmla="*/ 1207295 h 1206694"/>
              <a:gd name="T6" fmla="*/ 0 w 1735137"/>
              <a:gd name="T7" fmla="*/ 776290 h 1206694"/>
              <a:gd name="T8" fmla="*/ 0 w 1735137"/>
              <a:gd name="T9" fmla="*/ 0 h 1206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35137"/>
              <a:gd name="T16" fmla="*/ 0 h 1206694"/>
              <a:gd name="T17" fmla="*/ 1735137 w 1735137"/>
              <a:gd name="T18" fmla="*/ 1206694 h 12066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35137" h="1206694">
                <a:moveTo>
                  <a:pt x="0" y="0"/>
                </a:moveTo>
                <a:lnTo>
                  <a:pt x="1735135" y="442168"/>
                </a:lnTo>
                <a:cubicBezTo>
                  <a:pt x="1735136" y="826327"/>
                  <a:pt x="1735136" y="822535"/>
                  <a:pt x="1735137" y="1206694"/>
                </a:cubicBezTo>
                <a:lnTo>
                  <a:pt x="0" y="775904"/>
                </a:lnTo>
                <a:lnTo>
                  <a:pt x="0" y="0"/>
                </a:lnTo>
                <a:close/>
              </a:path>
            </a:pathLst>
          </a:custGeom>
          <a:solidFill>
            <a:srgbClr val="FFF0B7">
              <a:alpha val="59999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0" tIns="720000" rIns="0"/>
          <a:lstStyle/>
          <a:p>
            <a:pPr marL="177800">
              <a:defRPr/>
            </a:pPr>
            <a:r>
              <a:rPr lang="es-CL" sz="1800" b="1" dirty="0">
                <a:ea typeface="ＭＳ Ｐゴシック" charset="-128"/>
              </a:rPr>
              <a:t>CARMA</a:t>
            </a:r>
          </a:p>
        </p:txBody>
      </p:sp>
      <p:sp>
        <p:nvSpPr>
          <p:cNvPr id="15389" name="TextBox 35"/>
          <p:cNvSpPr txBox="1">
            <a:spLocks noChangeArrowheads="1"/>
          </p:cNvSpPr>
          <p:nvPr/>
        </p:nvSpPr>
        <p:spPr bwMode="auto">
          <a:xfrm>
            <a:off x="15584948" y="3505200"/>
            <a:ext cx="266290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</a:rPr>
              <a:t>Square Meters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</a:rPr>
              <a:t>SMA:      100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</a:rPr>
              <a:t>CARMA: 800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</a:rPr>
              <a:t>IRAM:    </a:t>
            </a:r>
            <a:r>
              <a:rPr lang="en-US" altLang="en-US" sz="2800" b="1" dirty="0">
                <a:solidFill>
                  <a:schemeClr val="tx1"/>
                </a:solidFill>
              </a:rPr>
              <a:t>2100</a:t>
            </a:r>
            <a:endParaRPr lang="en-US" altLang="en-US" sz="28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</a:rPr>
              <a:t>ALMA:   </a:t>
            </a:r>
            <a:r>
              <a:rPr lang="en-US" altLang="en-US" sz="2800" b="1" dirty="0">
                <a:solidFill>
                  <a:schemeClr val="tx1"/>
                </a:solidFill>
              </a:rPr>
              <a:t>6200</a:t>
            </a:r>
            <a:endParaRPr lang="en-US" altLang="en-US" sz="28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800" dirty="0">
              <a:solidFill>
                <a:schemeClr val="tx1"/>
              </a:solidFill>
            </a:endParaRPr>
          </a:p>
        </p:txBody>
      </p:sp>
      <p:sp>
        <p:nvSpPr>
          <p:cNvPr id="37" name="Parallelogram 36"/>
          <p:cNvSpPr/>
          <p:nvPr/>
        </p:nvSpPr>
        <p:spPr>
          <a:xfrm rot="5400000">
            <a:off x="9753600" y="8991600"/>
            <a:ext cx="3657600" cy="1828800"/>
          </a:xfrm>
          <a:prstGeom prst="parallelogram">
            <a:avLst>
              <a:gd name="adj" fmla="val 55443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/>
          </a:p>
        </p:txBody>
      </p:sp>
      <p:grpSp>
        <p:nvGrpSpPr>
          <p:cNvPr id="15391" name="51 Grupo"/>
          <p:cNvGrpSpPr>
            <a:grpSpLocks/>
          </p:cNvGrpSpPr>
          <p:nvPr/>
        </p:nvGrpSpPr>
        <p:grpSpPr bwMode="auto">
          <a:xfrm>
            <a:off x="11896726" y="5210178"/>
            <a:ext cx="2539475" cy="1323737"/>
            <a:chOff x="4424797" y="2604832"/>
            <a:chExt cx="1268710" cy="663235"/>
          </a:xfrm>
        </p:grpSpPr>
        <p:cxnSp>
          <p:nvCxnSpPr>
            <p:cNvPr id="45" name="37 Conector recto"/>
            <p:cNvCxnSpPr>
              <a:cxnSpLocks noChangeShapeType="1"/>
            </p:cNvCxnSpPr>
            <p:nvPr/>
          </p:nvCxnSpPr>
          <p:spPr bwMode="auto">
            <a:xfrm>
              <a:off x="4424797" y="2604832"/>
              <a:ext cx="880349" cy="5042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5394" name="50 CuadroTexto"/>
            <p:cNvSpPr txBox="1">
              <a:spLocks noChangeArrowheads="1"/>
            </p:cNvSpPr>
            <p:nvPr/>
          </p:nvSpPr>
          <p:spPr bwMode="auto">
            <a:xfrm>
              <a:off x="4966974" y="3083020"/>
              <a:ext cx="726533" cy="185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FFDA3A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5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s-CL" altLang="en-US" sz="1800" b="1">
                  <a:solidFill>
                    <a:srgbClr val="FF0000"/>
                  </a:solidFill>
                </a:rPr>
                <a:t>HERSCHEL</a:t>
              </a:r>
            </a:p>
          </p:txBody>
        </p:sp>
      </p:grpSp>
      <p:sp>
        <p:nvSpPr>
          <p:cNvPr id="15392" name="TextBox 47"/>
          <p:cNvSpPr txBox="1">
            <a:spLocks noChangeArrowheads="1"/>
          </p:cNvSpPr>
          <p:nvPr/>
        </p:nvSpPr>
        <p:spPr bwMode="auto">
          <a:xfrm>
            <a:off x="5606501" y="665313"/>
            <a:ext cx="146020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FFDA3A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6000" dirty="0" smtClean="0">
                <a:solidFill>
                  <a:srgbClr val="0070C0"/>
                </a:solidFill>
              </a:rPr>
              <a:t>Situation in angular resolution </a:t>
            </a:r>
            <a:r>
              <a:rPr lang="en-US" altLang="en-US" sz="6000" dirty="0" err="1" smtClean="0">
                <a:solidFill>
                  <a:srgbClr val="0070C0"/>
                </a:solidFill>
              </a:rPr>
              <a:t>capabolities</a:t>
            </a:r>
            <a:endParaRPr lang="en-US" altLang="en-US" sz="6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91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с двумя вырезанными противолежащими углами 33"/>
          <p:cNvSpPr/>
          <p:nvPr/>
        </p:nvSpPr>
        <p:spPr bwMode="auto">
          <a:xfrm>
            <a:off x="-623455" y="0"/>
            <a:ext cx="25935709" cy="1584324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7200" dirty="0">
                <a:solidFill>
                  <a:schemeClr val="tx1"/>
                </a:solidFill>
                <a:latin typeface="+mj-lt"/>
              </a:rPr>
              <a:t>Summary</a:t>
            </a:r>
            <a:endParaRPr lang="ru-RU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Sept 2017</a:t>
            </a:r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SPAnet Radio Astronomy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65018" y="1540412"/>
            <a:ext cx="23718982" cy="1117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Arial" charset="0"/>
              <a:buChar char="•"/>
            </a:pPr>
            <a:endParaRPr lang="en-US" sz="6000" b="1" dirty="0">
              <a:solidFill>
                <a:srgbClr val="0070C0"/>
              </a:solidFill>
            </a:endParaRPr>
          </a:p>
          <a:p>
            <a:pPr marL="914400" indent="-914400" algn="l">
              <a:buFont typeface="Arial" charset="0"/>
              <a:buChar char="•"/>
            </a:pPr>
            <a:r>
              <a:rPr lang="en-US" sz="6000" b="1" dirty="0" smtClean="0">
                <a:solidFill>
                  <a:srgbClr val="0070C0"/>
                </a:solidFill>
              </a:rPr>
              <a:t>SKA </a:t>
            </a:r>
            <a:r>
              <a:rPr lang="en-US" sz="6000" b="1" dirty="0" err="1" smtClean="0">
                <a:solidFill>
                  <a:srgbClr val="0070C0"/>
                </a:solidFill>
              </a:rPr>
              <a:t>realisation</a:t>
            </a:r>
            <a:r>
              <a:rPr lang="en-US" sz="6000" b="1" dirty="0" smtClean="0">
                <a:solidFill>
                  <a:srgbClr val="0070C0"/>
                </a:solidFill>
              </a:rPr>
              <a:t> phase-1 is imminent after 25 years of talking</a:t>
            </a:r>
            <a:endParaRPr lang="en-US" sz="6000" b="1" dirty="0">
              <a:solidFill>
                <a:srgbClr val="0070C0"/>
              </a:solidFill>
            </a:endParaRPr>
          </a:p>
          <a:p>
            <a:pPr marL="914400" indent="-914400" algn="l">
              <a:buFont typeface="Arial" charset="0"/>
              <a:buChar char="•"/>
            </a:pPr>
            <a:endParaRPr lang="en-US" sz="6000" b="1" dirty="0">
              <a:solidFill>
                <a:srgbClr val="0070C0"/>
              </a:solidFill>
            </a:endParaRPr>
          </a:p>
          <a:p>
            <a:pPr marL="914400" indent="-914400" algn="l">
              <a:buFont typeface="Arial" charset="0"/>
              <a:buChar char="•"/>
            </a:pPr>
            <a:r>
              <a:rPr lang="en-US" sz="6000" b="1" dirty="0" smtClean="0">
                <a:solidFill>
                  <a:srgbClr val="0070C0"/>
                </a:solidFill>
              </a:rPr>
              <a:t>ALMA has taken a strong role in transformational science</a:t>
            </a:r>
            <a:endParaRPr lang="en-US" sz="6000" b="1" dirty="0">
              <a:solidFill>
                <a:srgbClr val="0070C0"/>
              </a:solidFill>
            </a:endParaRPr>
          </a:p>
          <a:p>
            <a:pPr marL="914400" indent="-914400" algn="l">
              <a:buFont typeface="Arial" charset="0"/>
              <a:buChar char="•"/>
            </a:pPr>
            <a:endParaRPr lang="en-US" sz="6000" b="1" dirty="0">
              <a:solidFill>
                <a:srgbClr val="0070C0"/>
              </a:solidFill>
            </a:endParaRPr>
          </a:p>
          <a:p>
            <a:pPr marL="914400" indent="-914400" algn="l">
              <a:buFont typeface="Arial" charset="0"/>
              <a:buChar char="•"/>
            </a:pPr>
            <a:r>
              <a:rPr lang="en-US" sz="6000" b="1" dirty="0" smtClean="0">
                <a:solidFill>
                  <a:srgbClr val="0070C0"/>
                </a:solidFill>
              </a:rPr>
              <a:t>VLBI has gotten into high quality imaging thanks to coordination and increased (equipment and computing) facilities</a:t>
            </a:r>
          </a:p>
          <a:p>
            <a:pPr algn="l"/>
            <a:endParaRPr lang="en-US" sz="6000" b="1" dirty="0" smtClean="0">
              <a:solidFill>
                <a:srgbClr val="0070C0"/>
              </a:solidFill>
            </a:endParaRPr>
          </a:p>
          <a:p>
            <a:pPr marL="914400" lvl="3" indent="-914400" algn="l">
              <a:buFont typeface="Arial" charset="0"/>
              <a:buChar char="•"/>
            </a:pPr>
            <a:r>
              <a:rPr lang="en-US" sz="6000" b="1" dirty="0">
                <a:solidFill>
                  <a:srgbClr val="0070C0"/>
                </a:solidFill>
              </a:rPr>
              <a:t>Radio Astronomy is getting stronger position in  </a:t>
            </a:r>
            <a:r>
              <a:rPr lang="en-US" sz="6000" b="1" dirty="0" smtClean="0">
                <a:solidFill>
                  <a:srgbClr val="0070C0"/>
                </a:solidFill>
              </a:rPr>
              <a:t>																					</a:t>
            </a:r>
            <a:r>
              <a:rPr lang="en-US" sz="6000" b="1" dirty="0" err="1" smtClean="0">
                <a:solidFill>
                  <a:srgbClr val="0070C0"/>
                </a:solidFill>
              </a:rPr>
              <a:t>multiwavelength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>
                <a:solidFill>
                  <a:srgbClr val="0070C0"/>
                </a:solidFill>
              </a:rPr>
              <a:t>astronomy </a:t>
            </a:r>
          </a:p>
          <a:p>
            <a:pPr marL="914400" indent="-914400" algn="l">
              <a:buFont typeface="Arial" charset="0"/>
              <a:buChar char="•"/>
            </a:pPr>
            <a:endParaRPr lang="en-US" sz="6000" b="1" dirty="0">
              <a:solidFill>
                <a:srgbClr val="0070C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517203" y="1784353"/>
            <a:ext cx="11866797" cy="9143997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Calibri" charset="0"/>
                <a:ea typeface="Calibri" charset="0"/>
                <a:cs typeface="Calibri" charset="0"/>
              </a:rPr>
              <a:t>The African VLBI network</a:t>
            </a:r>
          </a:p>
          <a:p>
            <a:r>
              <a:rPr lang="en-US" sz="6600" b="1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6600" b="1" dirty="0">
                <a:latin typeface="Calibri" charset="0"/>
                <a:ea typeface="Calibri" charset="0"/>
                <a:cs typeface="Calibri" charset="0"/>
              </a:rPr>
              <a:t>SKA AVN partners of South Africa are: Botswana, Ghana, Kenya, Madagascar, Mauritius, Mozambique, Namibia, and Zambia.</a:t>
            </a:r>
            <a:endParaRPr lang="en-US" sz="6600" b="1" dirty="0">
              <a:solidFill>
                <a:srgbClr val="67B5E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60" y="1295402"/>
            <a:ext cx="10670687" cy="1208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0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r>
              <a:rPr lang="en-US" sz="6600" b="1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AVN</a:t>
            </a:r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  <p:sp>
        <p:nvSpPr>
          <p:cNvPr id="7" name="TextBox 6"/>
          <p:cNvSpPr txBox="1"/>
          <p:nvPr/>
        </p:nvSpPr>
        <p:spPr>
          <a:xfrm>
            <a:off x="1" y="1436643"/>
            <a:ext cx="27371104" cy="10105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b="1" dirty="0"/>
              <a:t>Designed to do important </a:t>
            </a:r>
            <a:r>
              <a:rPr lang="en-US" b="1" dirty="0" smtClean="0"/>
              <a:t>science</a:t>
            </a:r>
          </a:p>
          <a:p>
            <a:pPr algn="l"/>
            <a:endParaRPr lang="en-US" b="1" dirty="0"/>
          </a:p>
          <a:p>
            <a:pPr algn="l"/>
            <a:r>
              <a:rPr lang="en-US" dirty="0"/>
              <a:t>A vital part of the effort towards building SKA on the African Continent </a:t>
            </a:r>
            <a:endParaRPr lang="en-US" dirty="0" smtClean="0"/>
          </a:p>
          <a:p>
            <a:pPr algn="l"/>
            <a:r>
              <a:rPr lang="en-US" dirty="0" smtClean="0"/>
              <a:t>over </a:t>
            </a:r>
            <a:r>
              <a:rPr lang="en-US" dirty="0"/>
              <a:t>the next </a:t>
            </a:r>
            <a:r>
              <a:rPr lang="en-US" dirty="0" smtClean="0"/>
              <a:t>decade is </a:t>
            </a:r>
            <a:r>
              <a:rPr lang="en-US" dirty="0"/>
              <a:t>the African Very Long Baseline Interferometry (VLBI) </a:t>
            </a:r>
            <a:r>
              <a:rPr lang="en-US" dirty="0" smtClean="0"/>
              <a:t>Network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</a:t>
            </a:r>
            <a:r>
              <a:rPr lang="en-US" dirty="0"/>
              <a:t>recent annual SKA African Partner Countries Ministerial Meeting held in Pretoria, </a:t>
            </a:r>
            <a:endParaRPr lang="en-US" dirty="0" smtClean="0"/>
          </a:p>
          <a:p>
            <a:pPr algn="l"/>
            <a:r>
              <a:rPr lang="en-US" dirty="0" smtClean="0"/>
              <a:t>provided </a:t>
            </a:r>
            <a:r>
              <a:rPr lang="en-US" dirty="0"/>
              <a:t>political and strategic leadership to African SKA partner countries on the </a:t>
            </a:r>
            <a:endParaRPr lang="en-US" dirty="0" smtClean="0"/>
          </a:p>
          <a:p>
            <a:pPr algn="l"/>
            <a:r>
              <a:rPr lang="en-US" dirty="0" smtClean="0"/>
              <a:t>AVN</a:t>
            </a:r>
            <a:r>
              <a:rPr lang="en-US" dirty="0"/>
              <a:t>, SKA and other relevant astronomy </a:t>
            </a:r>
            <a:r>
              <a:rPr lang="en-US" dirty="0" err="1"/>
              <a:t>programmes</a:t>
            </a:r>
            <a:r>
              <a:rPr lang="en-US" dirty="0"/>
              <a:t> and initiatives</a:t>
            </a:r>
            <a:r>
              <a:rPr lang="en-US" dirty="0" smtClean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The SKA AVN partners of South Africa are: </a:t>
            </a:r>
            <a:endParaRPr lang="en-US" dirty="0" smtClean="0"/>
          </a:p>
          <a:p>
            <a:pPr algn="l"/>
            <a:r>
              <a:rPr lang="en-US" dirty="0" smtClean="0"/>
              <a:t>Botswana</a:t>
            </a:r>
            <a:r>
              <a:rPr lang="en-US" dirty="0"/>
              <a:t>, Ghana, Kenya, Madagascar, Mauritius, </a:t>
            </a:r>
            <a:endParaRPr lang="en-US" dirty="0" smtClean="0"/>
          </a:p>
          <a:p>
            <a:pPr algn="l"/>
            <a:r>
              <a:rPr lang="en-US" dirty="0" smtClean="0"/>
              <a:t>Mozambique</a:t>
            </a:r>
            <a:r>
              <a:rPr lang="en-US" dirty="0"/>
              <a:t>, Namibia, and Zambia.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932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SKA, is going to happen</a:t>
            </a:r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1" y="2133600"/>
            <a:ext cx="10197336" cy="10972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698" y="2133599"/>
            <a:ext cx="12423749" cy="10972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314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39" y="708882"/>
            <a:ext cx="15663631" cy="1229823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104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r>
              <a:rPr lang="en-US" sz="6600" b="1" dirty="0" smtClean="0">
                <a:solidFill>
                  <a:srgbClr val="67B5E6"/>
                </a:solidFill>
                <a:latin typeface="Helvetica Neue" charset="0"/>
                <a:ea typeface="Helvetica Neue" charset="0"/>
                <a:cs typeface="Helvetica Neue" charset="0"/>
              </a:rPr>
              <a:t>Unrivaled Science Preparation </a:t>
            </a:r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19" y="1673847"/>
            <a:ext cx="17347745" cy="1204215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339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38" y="457203"/>
            <a:ext cx="19744201" cy="1335708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949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920" y="589873"/>
            <a:ext cx="18806160" cy="1312612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941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LMA Update &amp; Science Presentation2.jpg" descr="ALMA Update &amp; Science Presentat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36801" y="457203"/>
            <a:ext cx="20196517" cy="1676398"/>
          </a:xfrm>
        </p:spPr>
        <p:txBody>
          <a:bodyPr/>
          <a:lstStyle/>
          <a:p>
            <a:endParaRPr lang="en-US" sz="6600" b="1" dirty="0">
              <a:solidFill>
                <a:srgbClr val="67B5E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457202"/>
            <a:ext cx="17901919" cy="127507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Sept 2017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SPAnet Radio Astronomy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13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8793</TotalTime>
  <Words>1083</Words>
  <Application>Microsoft Macintosh PowerPoint</Application>
  <PresentationFormat>Custom</PresentationFormat>
  <Paragraphs>247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</vt:lpstr>
      <vt:lpstr>Century Gothic</vt:lpstr>
      <vt:lpstr>Helvetica Light</vt:lpstr>
      <vt:lpstr>Helvetica Neue</vt:lpstr>
      <vt:lpstr>MS PGothic</vt:lpstr>
      <vt:lpstr>ＭＳ Ｐゴシック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Submm/mm Interferometres; before 2011</vt:lpstr>
      <vt:lpstr>PowerPoint Presentation</vt:lpstr>
      <vt:lpstr>Most compact configuration –  Left: Antennas,   Right: snapshot UV coverage  </vt:lpstr>
      <vt:lpstr>PowerPoint Presentation</vt:lpstr>
      <vt:lpstr>ALMA Frequency Bands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EHT and Global mm VLBI Array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238</cp:revision>
  <cp:lastPrinted>2017-09-26T07:42:54Z</cp:lastPrinted>
  <dcterms:modified xsi:type="dcterms:W3CDTF">2017-09-28T10:22:43Z</dcterms:modified>
</cp:coreProperties>
</file>